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Amatic SC"/>
      <p:regular r:id="rId41"/>
      <p:bold r:id="rId42"/>
    </p:embeddedFont>
    <p:embeddedFont>
      <p:font typeface="Source Code Pro"/>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A2560B0A-2508-4B3C-A343-4BA5F4569599}">
  <a:tblStyle styleId="{A2560B0A-2508-4B3C-A343-4BA5F4569599}"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AmaticSC-bold.fntdata"/><Relationship Id="rId41" Type="http://schemas.openxmlformats.org/officeDocument/2006/relationships/font" Target="fonts/AmaticSC-regular.fntdata"/><Relationship Id="rId22" Type="http://schemas.openxmlformats.org/officeDocument/2006/relationships/slide" Target="slides/slide17.xml"/><Relationship Id="rId44" Type="http://schemas.openxmlformats.org/officeDocument/2006/relationships/font" Target="fonts/SourceCodePro-bold.fntdata"/><Relationship Id="rId21" Type="http://schemas.openxmlformats.org/officeDocument/2006/relationships/slide" Target="slides/slide16.xml"/><Relationship Id="rId43" Type="http://schemas.openxmlformats.org/officeDocument/2006/relationships/font" Target="fonts/SourceCodePro-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haser.io/docs/2.4.4/Phaser.GameObjectFactory.html"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solidFill>
                <a:srgbClr val="222222"/>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solidFill>
                <a:srgbClr val="222222"/>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solidFill>
                <a:srgbClr val="222222"/>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solidFill>
                <a:srgbClr val="222222"/>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solidFill>
                <a:srgbClr val="222222"/>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AABB: (Axis Aligned Bounding Box)</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solidFill>
                  <a:srgbClr val="222222"/>
                </a:solidFill>
                <a:highlight>
                  <a:srgbClr val="FFFFFF"/>
                </a:highlight>
              </a:rPr>
              <a:t>An </a:t>
            </a:r>
            <a:r>
              <a:rPr b="1" lang="en" sz="1200">
                <a:solidFill>
                  <a:srgbClr val="222222"/>
                </a:solidFill>
                <a:highlight>
                  <a:srgbClr val="FFFFFF"/>
                </a:highlight>
              </a:rPr>
              <a:t>object pool</a:t>
            </a:r>
            <a:r>
              <a:rPr lang="en" sz="1200">
                <a:solidFill>
                  <a:srgbClr val="222222"/>
                </a:solidFill>
                <a:highlight>
                  <a:srgbClr val="FFFFFF"/>
                </a:highlight>
              </a:rPr>
              <a:t> is a collection of a particular </a:t>
            </a:r>
            <a:r>
              <a:rPr b="1" lang="en" sz="1200">
                <a:solidFill>
                  <a:srgbClr val="222222"/>
                </a:solidFill>
                <a:highlight>
                  <a:srgbClr val="FFFFFF"/>
                </a:highlight>
              </a:rPr>
              <a:t>object</a:t>
            </a:r>
            <a:r>
              <a:rPr lang="en" sz="1200">
                <a:solidFill>
                  <a:srgbClr val="222222"/>
                </a:solidFill>
                <a:highlight>
                  <a:srgbClr val="FFFFFF"/>
                </a:highlight>
              </a:rPr>
              <a:t> that an application will create and keep on hand for those situations where creating each instance is expensive. A good example would be a database connection or a worker thread. The </a:t>
            </a:r>
            <a:r>
              <a:rPr b="1" lang="en" sz="1200">
                <a:solidFill>
                  <a:srgbClr val="222222"/>
                </a:solidFill>
                <a:highlight>
                  <a:srgbClr val="FFFFFF"/>
                </a:highlight>
              </a:rPr>
              <a:t>pool</a:t>
            </a:r>
            <a:r>
              <a:rPr lang="en" sz="1200">
                <a:solidFill>
                  <a:srgbClr val="222222"/>
                </a:solidFill>
                <a:highlight>
                  <a:srgbClr val="FFFFFF"/>
                </a:highlight>
              </a:rPr>
              <a:t> checks instances in and out for users like books out of a library.</a:t>
            </a:r>
          </a:p>
          <a:p>
            <a:pPr lvl="0" rtl="0">
              <a:spcBef>
                <a:spcPts val="0"/>
              </a:spcBef>
              <a:buNone/>
            </a:pPr>
            <a:r>
              <a:t/>
            </a:r>
            <a:endParaRPr sz="1200">
              <a:solidFill>
                <a:srgbClr val="222222"/>
              </a:solidFill>
              <a:highlight>
                <a:srgbClr val="FFFFFF"/>
              </a:highlight>
            </a:endParaRPr>
          </a:p>
          <a:p>
            <a:pPr lvl="0" rtl="0">
              <a:spcBef>
                <a:spcPts val="0"/>
              </a:spcBef>
              <a:buNone/>
            </a:pPr>
            <a:r>
              <a:rPr lang="en" sz="1200">
                <a:solidFill>
                  <a:srgbClr val="222222"/>
                </a:solidFill>
                <a:highlight>
                  <a:srgbClr val="FFFFFF"/>
                </a:highlight>
              </a:rPr>
              <a:t>Particles: </a:t>
            </a:r>
            <a:r>
              <a:rPr lang="en">
                <a:latin typeface="Verdana"/>
                <a:ea typeface="Verdana"/>
                <a:cs typeface="Verdana"/>
                <a:sym typeface="Verdana"/>
              </a:rPr>
              <a:t>An Arcade Particle system is built-in, which allows you to create fun particle effects easily. Create explosions or constant streams for effects like rain or fire. Or attach the Emitter to a Sprite for a jet trail.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solidFill>
                  <a:srgbClr val="222222"/>
                </a:solidFill>
                <a:highlight>
                  <a:srgbClr val="FFFFFF"/>
                </a:highlight>
              </a:rPr>
              <a:t>An </a:t>
            </a:r>
            <a:r>
              <a:rPr b="1" lang="en" sz="1200">
                <a:solidFill>
                  <a:srgbClr val="222222"/>
                </a:solidFill>
                <a:highlight>
                  <a:srgbClr val="FFFFFF"/>
                </a:highlight>
              </a:rPr>
              <a:t>object pool</a:t>
            </a:r>
            <a:r>
              <a:rPr lang="en" sz="1200">
                <a:solidFill>
                  <a:srgbClr val="222222"/>
                </a:solidFill>
                <a:highlight>
                  <a:srgbClr val="FFFFFF"/>
                </a:highlight>
              </a:rPr>
              <a:t> is a collection of a particular </a:t>
            </a:r>
            <a:r>
              <a:rPr b="1" lang="en" sz="1200">
                <a:solidFill>
                  <a:srgbClr val="222222"/>
                </a:solidFill>
                <a:highlight>
                  <a:srgbClr val="FFFFFF"/>
                </a:highlight>
              </a:rPr>
              <a:t>object</a:t>
            </a:r>
            <a:r>
              <a:rPr lang="en" sz="1200">
                <a:solidFill>
                  <a:srgbClr val="222222"/>
                </a:solidFill>
                <a:highlight>
                  <a:srgbClr val="FFFFFF"/>
                </a:highlight>
              </a:rPr>
              <a:t> that an application will create and keep on hand for those situations where creating each instance is expensive. A good example would be a database connection or a worker thread. The </a:t>
            </a:r>
            <a:r>
              <a:rPr b="1" lang="en" sz="1200">
                <a:solidFill>
                  <a:srgbClr val="222222"/>
                </a:solidFill>
                <a:highlight>
                  <a:srgbClr val="FFFFFF"/>
                </a:highlight>
              </a:rPr>
              <a:t>pool</a:t>
            </a:r>
            <a:r>
              <a:rPr lang="en" sz="1200">
                <a:solidFill>
                  <a:srgbClr val="222222"/>
                </a:solidFill>
                <a:highlight>
                  <a:srgbClr val="FFFFFF"/>
                </a:highlight>
              </a:rPr>
              <a:t> checks instances in and out for users like books out of a library.</a:t>
            </a:r>
          </a:p>
          <a:p>
            <a:pPr lvl="0" rtl="0">
              <a:spcBef>
                <a:spcPts val="0"/>
              </a:spcBef>
              <a:buNone/>
            </a:pPr>
            <a:r>
              <a:t/>
            </a:r>
            <a:endParaRPr sz="1200">
              <a:solidFill>
                <a:srgbClr val="222222"/>
              </a:solidFill>
              <a:highlight>
                <a:srgbClr val="FFFFFF"/>
              </a:highlight>
            </a:endParaRPr>
          </a:p>
          <a:p>
            <a:pPr lvl="0" rtl="0">
              <a:spcBef>
                <a:spcPts val="0"/>
              </a:spcBef>
              <a:buNone/>
            </a:pPr>
            <a:r>
              <a:rPr lang="en" sz="1200">
                <a:solidFill>
                  <a:srgbClr val="222222"/>
                </a:solidFill>
                <a:highlight>
                  <a:srgbClr val="FFFFFF"/>
                </a:highlight>
              </a:rPr>
              <a:t>Particles: </a:t>
            </a:r>
            <a:r>
              <a:rPr lang="en">
                <a:latin typeface="Verdana"/>
                <a:ea typeface="Verdana"/>
                <a:cs typeface="Verdana"/>
                <a:sym typeface="Verdana"/>
              </a:rPr>
              <a:t>An Arcade Particle system is built-in, which allows you to create fun particle effects easily. Create explosions or constant streams for effects like rain or fire. Or attach the Emitter to a Sprite for a jet trail.</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solidFill>
                  <a:srgbClr val="222222"/>
                </a:solidFill>
                <a:highlight>
                  <a:srgbClr val="FFFFFF"/>
                </a:highlight>
              </a:rPr>
              <a:t>An </a:t>
            </a:r>
            <a:r>
              <a:rPr b="1" lang="en" sz="1200">
                <a:solidFill>
                  <a:srgbClr val="222222"/>
                </a:solidFill>
                <a:highlight>
                  <a:srgbClr val="FFFFFF"/>
                </a:highlight>
              </a:rPr>
              <a:t>object pool</a:t>
            </a:r>
            <a:r>
              <a:rPr lang="en" sz="1200">
                <a:solidFill>
                  <a:srgbClr val="222222"/>
                </a:solidFill>
                <a:highlight>
                  <a:srgbClr val="FFFFFF"/>
                </a:highlight>
              </a:rPr>
              <a:t> is a collection of a particular </a:t>
            </a:r>
            <a:r>
              <a:rPr b="1" lang="en" sz="1200">
                <a:solidFill>
                  <a:srgbClr val="222222"/>
                </a:solidFill>
                <a:highlight>
                  <a:srgbClr val="FFFFFF"/>
                </a:highlight>
              </a:rPr>
              <a:t>object</a:t>
            </a:r>
            <a:r>
              <a:rPr lang="en" sz="1200">
                <a:solidFill>
                  <a:srgbClr val="222222"/>
                </a:solidFill>
                <a:highlight>
                  <a:srgbClr val="FFFFFF"/>
                </a:highlight>
              </a:rPr>
              <a:t> that an application will create and keep on hand for those situations where creating each instance is expensive. A good example would be a database connection or a worker thread. The </a:t>
            </a:r>
            <a:r>
              <a:rPr b="1" lang="en" sz="1200">
                <a:solidFill>
                  <a:srgbClr val="222222"/>
                </a:solidFill>
                <a:highlight>
                  <a:srgbClr val="FFFFFF"/>
                </a:highlight>
              </a:rPr>
              <a:t>pool</a:t>
            </a:r>
            <a:r>
              <a:rPr lang="en" sz="1200">
                <a:solidFill>
                  <a:srgbClr val="222222"/>
                </a:solidFill>
                <a:highlight>
                  <a:srgbClr val="FFFFFF"/>
                </a:highlight>
              </a:rPr>
              <a:t> checks instances in and out for users like books out of a library.</a:t>
            </a:r>
          </a:p>
          <a:p>
            <a:pPr lvl="0" rtl="0">
              <a:spcBef>
                <a:spcPts val="0"/>
              </a:spcBef>
              <a:buNone/>
            </a:pPr>
            <a:r>
              <a:t/>
            </a:r>
            <a:endParaRPr sz="1200">
              <a:solidFill>
                <a:srgbClr val="222222"/>
              </a:solidFill>
              <a:highlight>
                <a:srgbClr val="FFFFFF"/>
              </a:highlight>
            </a:endParaRPr>
          </a:p>
          <a:p>
            <a:pPr lvl="0" rtl="0">
              <a:spcBef>
                <a:spcPts val="0"/>
              </a:spcBef>
              <a:buNone/>
            </a:pPr>
            <a:r>
              <a:rPr lang="en" sz="1200">
                <a:solidFill>
                  <a:srgbClr val="222222"/>
                </a:solidFill>
                <a:highlight>
                  <a:srgbClr val="FFFFFF"/>
                </a:highlight>
              </a:rPr>
              <a:t>Particles: </a:t>
            </a:r>
            <a:r>
              <a:rPr lang="en">
                <a:latin typeface="Verdana"/>
                <a:ea typeface="Verdana"/>
                <a:cs typeface="Verdana"/>
                <a:sym typeface="Verdana"/>
              </a:rPr>
              <a:t>An Arcade Particle system is built-in, which allows you to create fun particle effects easily. Create explosions or constant streams for effects like rain or fire. Or attach the Emitter to a Sprite for a jet trail.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95000"/>
              </a:lnSpc>
              <a:spcBef>
                <a:spcPts val="0"/>
              </a:spcBef>
              <a:buNone/>
            </a:pPr>
            <a:r>
              <a:rPr b="1" lang="en" sz="1000">
                <a:solidFill>
                  <a:srgbClr val="333333"/>
                </a:solidFill>
                <a:highlight>
                  <a:srgbClr val="F0F2F7"/>
                </a:highlight>
              </a:rPr>
              <a:t>add</a:t>
            </a:r>
            <a:r>
              <a:rPr lang="en" sz="800">
                <a:solidFill>
                  <a:srgbClr val="2C6F9A"/>
                </a:solidFill>
                <a:highlight>
                  <a:srgbClr val="F0F2F7"/>
                </a:highlight>
              </a:rPr>
              <a:t> : </a:t>
            </a:r>
            <a:r>
              <a:rPr lang="en" sz="800">
                <a:solidFill>
                  <a:srgbClr val="99388C"/>
                </a:solidFill>
                <a:highlight>
                  <a:srgbClr val="F0F2F7"/>
                </a:highlight>
                <a:hlinkClick r:id="rId2"/>
              </a:rPr>
              <a:t>Phaser.GameObjectFactory</a:t>
            </a:r>
          </a:p>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AABB: (Axis Aligned Bounding Box)</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ASK: How many of you are familiar with typescript? Javascript? | If most are familiar skip.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solidFill>
                <a:srgbClr val="222222"/>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solidFill>
                  <a:srgbClr val="222222"/>
                </a:solidFill>
                <a:highlight>
                  <a:srgbClr val="FFFFFF"/>
                </a:highlight>
              </a:rPr>
              <a:t>An </a:t>
            </a:r>
            <a:r>
              <a:rPr b="1" lang="en" sz="1200">
                <a:solidFill>
                  <a:srgbClr val="222222"/>
                </a:solidFill>
                <a:highlight>
                  <a:srgbClr val="FFFFFF"/>
                </a:highlight>
              </a:rPr>
              <a:t>object pool</a:t>
            </a:r>
            <a:r>
              <a:rPr lang="en" sz="1200">
                <a:solidFill>
                  <a:srgbClr val="222222"/>
                </a:solidFill>
                <a:highlight>
                  <a:srgbClr val="FFFFFF"/>
                </a:highlight>
              </a:rPr>
              <a:t> is a collection of a particular </a:t>
            </a:r>
            <a:r>
              <a:rPr b="1" lang="en" sz="1200">
                <a:solidFill>
                  <a:srgbClr val="222222"/>
                </a:solidFill>
                <a:highlight>
                  <a:srgbClr val="FFFFFF"/>
                </a:highlight>
              </a:rPr>
              <a:t>object</a:t>
            </a:r>
            <a:r>
              <a:rPr lang="en" sz="1200">
                <a:solidFill>
                  <a:srgbClr val="222222"/>
                </a:solidFill>
                <a:highlight>
                  <a:srgbClr val="FFFFFF"/>
                </a:highlight>
              </a:rPr>
              <a:t> that an application will create and keep on hand for those situations where creating each instance is expensive. A good example would be a database connection or a worker thread. The </a:t>
            </a:r>
            <a:r>
              <a:rPr b="1" lang="en" sz="1200">
                <a:solidFill>
                  <a:srgbClr val="222222"/>
                </a:solidFill>
                <a:highlight>
                  <a:srgbClr val="FFFFFF"/>
                </a:highlight>
              </a:rPr>
              <a:t>pool</a:t>
            </a:r>
            <a:r>
              <a:rPr lang="en" sz="1200">
                <a:solidFill>
                  <a:srgbClr val="222222"/>
                </a:solidFill>
                <a:highlight>
                  <a:srgbClr val="FFFFFF"/>
                </a:highlight>
              </a:rPr>
              <a:t> checks instances in and out for users like books out of a library.</a:t>
            </a:r>
          </a:p>
          <a:p>
            <a:pPr lvl="0" rtl="0">
              <a:spcBef>
                <a:spcPts val="0"/>
              </a:spcBef>
              <a:buNone/>
            </a:pPr>
            <a:r>
              <a:t/>
            </a:r>
            <a:endParaRPr sz="1200">
              <a:solidFill>
                <a:srgbClr val="222222"/>
              </a:solidFill>
              <a:highlight>
                <a:srgbClr val="FFFFFF"/>
              </a:highlight>
            </a:endParaRPr>
          </a:p>
          <a:p>
            <a:pPr lvl="0" rtl="0">
              <a:spcBef>
                <a:spcPts val="0"/>
              </a:spcBef>
              <a:buNone/>
            </a:pPr>
            <a:r>
              <a:rPr lang="en" sz="1200">
                <a:solidFill>
                  <a:srgbClr val="222222"/>
                </a:solidFill>
                <a:highlight>
                  <a:srgbClr val="FFFFFF"/>
                </a:highlight>
              </a:rPr>
              <a:t>Particles: </a:t>
            </a:r>
            <a:r>
              <a:rPr lang="en">
                <a:latin typeface="Verdana"/>
                <a:ea typeface="Verdana"/>
                <a:cs typeface="Verdana"/>
                <a:sym typeface="Verdana"/>
              </a:rPr>
              <a:t>An Arcade Particle system is built-in, which allows you to create fun particle effects easily. Create explosions or constant streams for effects like rain or fire. Or attach the Emitter to a Sprite for a jet trail.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solidFill>
                <a:srgbClr val="222222"/>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0" y="0"/>
            <a:ext cx="9144000" cy="34290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txBox="1"/>
          <p:nvPr>
            <p:ph type="ctrTitle"/>
          </p:nvPr>
        </p:nvSpPr>
        <p:spPr>
          <a:xfrm>
            <a:off x="311700" y="392150"/>
            <a:ext cx="8520600" cy="2690400"/>
          </a:xfrm>
          <a:prstGeom prst="rect">
            <a:avLst/>
          </a:prstGeom>
        </p:spPr>
        <p:txBody>
          <a:bodyPr anchorCtr="0" anchor="ctr" bIns="91425" lIns="91425" rIns="91425" tIns="91425"/>
          <a:lstStyle>
            <a:lvl1pPr lvl="0" algn="ctr">
              <a:spcBef>
                <a:spcPts val="0"/>
              </a:spcBef>
              <a:buSzPct val="100000"/>
              <a:defRPr sz="8000"/>
            </a:lvl1pPr>
            <a:lvl2pPr lvl="1" algn="ctr">
              <a:spcBef>
                <a:spcPts val="0"/>
              </a:spcBef>
              <a:buSzPct val="100000"/>
              <a:defRPr sz="8000"/>
            </a:lvl2pPr>
            <a:lvl3pPr lvl="2" algn="ctr">
              <a:spcBef>
                <a:spcPts val="0"/>
              </a:spcBef>
              <a:buSzPct val="100000"/>
              <a:defRPr sz="8000"/>
            </a:lvl3pPr>
            <a:lvl4pPr lvl="3" algn="ctr">
              <a:spcBef>
                <a:spcPts val="0"/>
              </a:spcBef>
              <a:buSzPct val="100000"/>
              <a:defRPr sz="8000"/>
            </a:lvl4pPr>
            <a:lvl5pPr lvl="4" algn="ctr">
              <a:spcBef>
                <a:spcPts val="0"/>
              </a:spcBef>
              <a:buSzPct val="100000"/>
              <a:defRPr sz="8000"/>
            </a:lvl5pPr>
            <a:lvl6pPr lvl="5" algn="ctr">
              <a:spcBef>
                <a:spcPts val="0"/>
              </a:spcBef>
              <a:buSzPct val="100000"/>
              <a:defRPr sz="8000"/>
            </a:lvl6pPr>
            <a:lvl7pPr lvl="6" algn="ctr">
              <a:spcBef>
                <a:spcPts val="0"/>
              </a:spcBef>
              <a:buSzPct val="100000"/>
              <a:defRPr sz="8000"/>
            </a:lvl7pPr>
            <a:lvl8pPr lvl="7" algn="ctr">
              <a:spcBef>
                <a:spcPts val="0"/>
              </a:spcBef>
              <a:buSzPct val="100000"/>
              <a:defRPr sz="8000"/>
            </a:lvl8pPr>
            <a:lvl9pPr lvl="8" algn="ctr">
              <a:spcBef>
                <a:spcPts val="0"/>
              </a:spcBef>
              <a:buSzPct val="100000"/>
              <a:defRPr sz="8000"/>
            </a:lvl9pPr>
          </a:lstStyle>
          <a:p/>
        </p:txBody>
      </p:sp>
      <p:sp>
        <p:nvSpPr>
          <p:cNvPr id="12" name="Shape 12"/>
          <p:cNvSpPr txBox="1"/>
          <p:nvPr>
            <p:ph idx="1" type="subTitle"/>
          </p:nvPr>
        </p:nvSpPr>
        <p:spPr>
          <a:xfrm>
            <a:off x="311700" y="3890400"/>
            <a:ext cx="8520600" cy="706200"/>
          </a:xfrm>
          <a:prstGeom prst="rect">
            <a:avLst/>
          </a:prstGeom>
        </p:spPr>
        <p:txBody>
          <a:bodyPr anchorCtr="0" anchor="ctr" bIns="91425" lIns="91425" rIns="91425" tIns="91425"/>
          <a:lstStyle>
            <a:lvl1pPr lvl="0" algn="ctr">
              <a:lnSpc>
                <a:spcPct val="100000"/>
              </a:lnSpc>
              <a:spcBef>
                <a:spcPts val="0"/>
              </a:spcBef>
              <a:spcAft>
                <a:spcPts val="0"/>
              </a:spcAft>
              <a:buClr>
                <a:schemeClr val="accent1"/>
              </a:buClr>
              <a:buSzPct val="100000"/>
              <a:buNone/>
              <a:defRPr b="1" sz="2100">
                <a:solidFill>
                  <a:schemeClr val="accent1"/>
                </a:solidFill>
              </a:defRPr>
            </a:lvl1pPr>
            <a:lvl2pPr lvl="1" algn="ctr">
              <a:lnSpc>
                <a:spcPct val="100000"/>
              </a:lnSpc>
              <a:spcBef>
                <a:spcPts val="0"/>
              </a:spcBef>
              <a:spcAft>
                <a:spcPts val="0"/>
              </a:spcAft>
              <a:buClr>
                <a:schemeClr val="accent1"/>
              </a:buClr>
              <a:buSzPct val="100000"/>
              <a:buNone/>
              <a:defRPr b="1" sz="2100">
                <a:solidFill>
                  <a:schemeClr val="accent1"/>
                </a:solidFill>
              </a:defRPr>
            </a:lvl2pPr>
            <a:lvl3pPr lvl="2" algn="ctr">
              <a:lnSpc>
                <a:spcPct val="100000"/>
              </a:lnSpc>
              <a:spcBef>
                <a:spcPts val="0"/>
              </a:spcBef>
              <a:spcAft>
                <a:spcPts val="0"/>
              </a:spcAft>
              <a:buClr>
                <a:schemeClr val="accent1"/>
              </a:buClr>
              <a:buSzPct val="100000"/>
              <a:buNone/>
              <a:defRPr b="1" sz="2100">
                <a:solidFill>
                  <a:schemeClr val="accent1"/>
                </a:solidFill>
              </a:defRPr>
            </a:lvl3pPr>
            <a:lvl4pPr lvl="3" algn="ctr">
              <a:lnSpc>
                <a:spcPct val="100000"/>
              </a:lnSpc>
              <a:spcBef>
                <a:spcPts val="0"/>
              </a:spcBef>
              <a:spcAft>
                <a:spcPts val="0"/>
              </a:spcAft>
              <a:buClr>
                <a:schemeClr val="accent1"/>
              </a:buClr>
              <a:buSzPct val="100000"/>
              <a:buNone/>
              <a:defRPr b="1" sz="2100">
                <a:solidFill>
                  <a:schemeClr val="accent1"/>
                </a:solidFill>
              </a:defRPr>
            </a:lvl4pPr>
            <a:lvl5pPr lvl="4" algn="ctr">
              <a:lnSpc>
                <a:spcPct val="100000"/>
              </a:lnSpc>
              <a:spcBef>
                <a:spcPts val="0"/>
              </a:spcBef>
              <a:spcAft>
                <a:spcPts val="0"/>
              </a:spcAft>
              <a:buClr>
                <a:schemeClr val="accent1"/>
              </a:buClr>
              <a:buSzPct val="100000"/>
              <a:buNone/>
              <a:defRPr b="1" sz="2100">
                <a:solidFill>
                  <a:schemeClr val="accent1"/>
                </a:solidFill>
              </a:defRPr>
            </a:lvl5pPr>
            <a:lvl6pPr lvl="5" algn="ctr">
              <a:lnSpc>
                <a:spcPct val="100000"/>
              </a:lnSpc>
              <a:spcBef>
                <a:spcPts val="0"/>
              </a:spcBef>
              <a:spcAft>
                <a:spcPts val="0"/>
              </a:spcAft>
              <a:buClr>
                <a:schemeClr val="accent1"/>
              </a:buClr>
              <a:buSzPct val="100000"/>
              <a:buNone/>
              <a:defRPr b="1" sz="2100">
                <a:solidFill>
                  <a:schemeClr val="accent1"/>
                </a:solidFill>
              </a:defRPr>
            </a:lvl6pPr>
            <a:lvl7pPr lvl="6" algn="ctr">
              <a:lnSpc>
                <a:spcPct val="100000"/>
              </a:lnSpc>
              <a:spcBef>
                <a:spcPts val="0"/>
              </a:spcBef>
              <a:spcAft>
                <a:spcPts val="0"/>
              </a:spcAft>
              <a:buClr>
                <a:schemeClr val="accent1"/>
              </a:buClr>
              <a:buSzPct val="100000"/>
              <a:buNone/>
              <a:defRPr b="1" sz="2100">
                <a:solidFill>
                  <a:schemeClr val="accent1"/>
                </a:solidFill>
              </a:defRPr>
            </a:lvl7pPr>
            <a:lvl8pPr lvl="7" algn="ctr">
              <a:lnSpc>
                <a:spcPct val="100000"/>
              </a:lnSpc>
              <a:spcBef>
                <a:spcPts val="0"/>
              </a:spcBef>
              <a:spcAft>
                <a:spcPts val="0"/>
              </a:spcAft>
              <a:buClr>
                <a:schemeClr val="accent1"/>
              </a:buClr>
              <a:buSzPct val="100000"/>
              <a:buNone/>
              <a:defRPr b="1" sz="2100">
                <a:solidFill>
                  <a:schemeClr val="accent1"/>
                </a:solidFill>
              </a:defRPr>
            </a:lvl8pPr>
            <a:lvl9pPr lvl="8" algn="ctr">
              <a:lnSpc>
                <a:spcPct val="100000"/>
              </a:lnSpc>
              <a:spcBef>
                <a:spcPts val="0"/>
              </a:spcBef>
              <a:spcAft>
                <a:spcPts val="0"/>
              </a:spcAft>
              <a:buClr>
                <a:schemeClr val="accent1"/>
              </a:buClr>
              <a:buSzPct val="100000"/>
              <a:buNone/>
              <a:defRPr b="1" sz="2100">
                <a:solidFill>
                  <a:schemeClr val="accent1"/>
                </a:solidFill>
              </a:defRPr>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240275"/>
            <a:ext cx="8520600" cy="19818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48" name="Shape 48"/>
          <p:cNvSpPr txBox="1"/>
          <p:nvPr>
            <p:ph idx="1" type="body"/>
          </p:nvPr>
        </p:nvSpPr>
        <p:spPr>
          <a:xfrm>
            <a:off x="311700" y="3304625"/>
            <a:ext cx="8520600" cy="1300800"/>
          </a:xfrm>
          <a:prstGeom prst="rect">
            <a:avLst/>
          </a:prstGeom>
        </p:spPr>
        <p:txBody>
          <a:bodyPr anchorCtr="0" anchor="t" bIns="91425" lIns="91425" rIns="91425" tIns="91425"/>
          <a:lstStyle>
            <a:lvl1pPr lvl="0" algn="ctr">
              <a:spcBef>
                <a:spcPts val="0"/>
              </a:spcBef>
              <a:buClr>
                <a:schemeClr val="accent1"/>
              </a:buClr>
              <a:defRPr>
                <a:solidFill>
                  <a:schemeClr val="accent1"/>
                </a:solidFill>
              </a:defRPr>
            </a:lvl1pPr>
            <a:lvl2pPr lvl="1" algn="ctr">
              <a:spcBef>
                <a:spcPts val="0"/>
              </a:spcBef>
              <a:buClr>
                <a:schemeClr val="accent1"/>
              </a:buClr>
              <a:defRPr>
                <a:solidFill>
                  <a:schemeClr val="accent1"/>
                </a:solidFill>
              </a:defRPr>
            </a:lvl2pPr>
            <a:lvl3pPr lvl="2" algn="ctr">
              <a:spcBef>
                <a:spcPts val="0"/>
              </a:spcBef>
              <a:buClr>
                <a:schemeClr val="accent1"/>
              </a:buClr>
              <a:defRPr>
                <a:solidFill>
                  <a:schemeClr val="accent1"/>
                </a:solidFill>
              </a:defRPr>
            </a:lvl3pPr>
            <a:lvl4pPr lvl="3" algn="ctr">
              <a:spcBef>
                <a:spcPts val="0"/>
              </a:spcBef>
              <a:buClr>
                <a:schemeClr val="accent1"/>
              </a:buClr>
              <a:defRPr>
                <a:solidFill>
                  <a:schemeClr val="accent1"/>
                </a:solidFill>
              </a:defRPr>
            </a:lvl4pPr>
            <a:lvl5pPr lvl="4" algn="ctr">
              <a:spcBef>
                <a:spcPts val="0"/>
              </a:spcBef>
              <a:buClr>
                <a:schemeClr val="accent1"/>
              </a:buClr>
              <a:defRPr>
                <a:solidFill>
                  <a:schemeClr val="accent1"/>
                </a:solidFill>
              </a:defRPr>
            </a:lvl5pPr>
            <a:lvl6pPr lvl="5" algn="ctr">
              <a:spcBef>
                <a:spcPts val="0"/>
              </a:spcBef>
              <a:buClr>
                <a:schemeClr val="accent1"/>
              </a:buClr>
              <a:defRPr>
                <a:solidFill>
                  <a:schemeClr val="accent1"/>
                </a:solidFill>
              </a:defRPr>
            </a:lvl6pPr>
            <a:lvl7pPr lvl="6" algn="ctr">
              <a:spcBef>
                <a:spcPts val="0"/>
              </a:spcBef>
              <a:buClr>
                <a:schemeClr val="accent1"/>
              </a:buClr>
              <a:defRPr>
                <a:solidFill>
                  <a:schemeClr val="accent1"/>
                </a:solidFill>
              </a:defRPr>
            </a:lvl7pPr>
            <a:lvl8pPr lvl="7" algn="ctr">
              <a:spcBef>
                <a:spcPts val="0"/>
              </a:spcBef>
              <a:buClr>
                <a:schemeClr val="accent1"/>
              </a:buClr>
              <a:defRPr>
                <a:solidFill>
                  <a:schemeClr val="accent1"/>
                </a:solidFill>
              </a:defRPr>
            </a:lvl8pPr>
            <a:lvl9pPr lvl="8" algn="ctr">
              <a:spcBef>
                <a:spcPts val="0"/>
              </a:spcBef>
              <a:buClr>
                <a:schemeClr val="accent1"/>
              </a:buClr>
              <a:defRPr>
                <a:solidFill>
                  <a:schemeClr val="accent1"/>
                </a:solidFill>
              </a:defRPr>
            </a:lvl9pPr>
          </a:lstStyle>
          <a:p/>
        </p:txBody>
      </p:sp>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2802750" y="802500"/>
            <a:ext cx="3538500" cy="3538500"/>
          </a:xfrm>
          <a:prstGeom prst="rect">
            <a:avLst/>
          </a:prstGeom>
          <a:solidFill>
            <a:srgbClr val="FFFFFF"/>
          </a:solidFill>
        </p:spPr>
        <p:txBody>
          <a:bodyPr anchorCtr="0" anchor="ctr"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6" name="Shape 1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292850"/>
            <a:ext cx="8520600" cy="801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311700" y="1228675"/>
            <a:ext cx="8520600" cy="334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292850"/>
            <a:ext cx="8520600" cy="801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228675"/>
            <a:ext cx="3999900" cy="334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2" type="body"/>
          </p:nvPr>
        </p:nvSpPr>
        <p:spPr>
          <a:xfrm>
            <a:off x="4832400" y="1228675"/>
            <a:ext cx="3999900" cy="334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5" name="Shape 2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04800" y="309350"/>
            <a:ext cx="8537700" cy="748200"/>
          </a:xfrm>
          <a:prstGeom prst="rect">
            <a:avLst/>
          </a:prstGeom>
        </p:spPr>
        <p:txBody>
          <a:bodyPr anchorCtr="0" anchor="t" bIns="91425" lIns="91425" rIns="91425" tIns="91425"/>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28" name="Shape 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1" name="Shape 31"/>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2" name="Shape 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6000">
                <a:solidFill>
                  <a:schemeClr val="lt1"/>
                </a:solidFill>
              </a:defRPr>
            </a:lvl1pPr>
            <a:lvl2pPr lvl="1">
              <a:spcBef>
                <a:spcPts val="0"/>
              </a:spcBef>
              <a:buClr>
                <a:schemeClr val="lt1"/>
              </a:buClr>
              <a:buSzPct val="100000"/>
              <a:defRPr sz="6000">
                <a:solidFill>
                  <a:schemeClr val="lt1"/>
                </a:solidFill>
              </a:defRPr>
            </a:lvl2pPr>
            <a:lvl3pPr lvl="2">
              <a:spcBef>
                <a:spcPts val="0"/>
              </a:spcBef>
              <a:buClr>
                <a:schemeClr val="lt1"/>
              </a:buClr>
              <a:buSzPct val="100000"/>
              <a:defRPr sz="6000">
                <a:solidFill>
                  <a:schemeClr val="lt1"/>
                </a:solidFill>
              </a:defRPr>
            </a:lvl3pPr>
            <a:lvl4pPr lvl="3">
              <a:spcBef>
                <a:spcPts val="0"/>
              </a:spcBef>
              <a:buClr>
                <a:schemeClr val="lt1"/>
              </a:buClr>
              <a:buSzPct val="100000"/>
              <a:defRPr sz="6000">
                <a:solidFill>
                  <a:schemeClr val="lt1"/>
                </a:solidFill>
              </a:defRPr>
            </a:lvl4pPr>
            <a:lvl5pPr lvl="4">
              <a:spcBef>
                <a:spcPts val="0"/>
              </a:spcBef>
              <a:buClr>
                <a:schemeClr val="lt1"/>
              </a:buClr>
              <a:buSzPct val="100000"/>
              <a:defRPr sz="6000">
                <a:solidFill>
                  <a:schemeClr val="lt1"/>
                </a:solidFill>
              </a:defRPr>
            </a:lvl5pPr>
            <a:lvl6pPr lvl="5">
              <a:spcBef>
                <a:spcPts val="0"/>
              </a:spcBef>
              <a:buClr>
                <a:schemeClr val="lt1"/>
              </a:buClr>
              <a:buSzPct val="100000"/>
              <a:defRPr sz="6000">
                <a:solidFill>
                  <a:schemeClr val="lt1"/>
                </a:solidFill>
              </a:defRPr>
            </a:lvl6pPr>
            <a:lvl7pPr lvl="6">
              <a:spcBef>
                <a:spcPts val="0"/>
              </a:spcBef>
              <a:buClr>
                <a:schemeClr val="lt1"/>
              </a:buClr>
              <a:buSzPct val="100000"/>
              <a:defRPr sz="6000">
                <a:solidFill>
                  <a:schemeClr val="lt1"/>
                </a:solidFill>
              </a:defRPr>
            </a:lvl7pPr>
            <a:lvl8pPr lvl="7">
              <a:spcBef>
                <a:spcPts val="0"/>
              </a:spcBef>
              <a:buClr>
                <a:schemeClr val="lt1"/>
              </a:buClr>
              <a:buSzPct val="100000"/>
              <a:defRPr sz="6000">
                <a:solidFill>
                  <a:schemeClr val="lt1"/>
                </a:solidFill>
              </a:defRPr>
            </a:lvl8pPr>
            <a:lvl9pPr lvl="8">
              <a:spcBef>
                <a:spcPts val="0"/>
              </a:spcBef>
              <a:buClr>
                <a:schemeClr val="lt1"/>
              </a:buClr>
              <a:buSzPct val="100000"/>
              <a:defRPr sz="6000">
                <a:solidFill>
                  <a:schemeClr val="lt1"/>
                </a:solidFill>
              </a:defRPr>
            </a:lvl9pPr>
          </a:lstStyle>
          <a:p/>
        </p:txBody>
      </p:sp>
      <p:sp>
        <p:nvSpPr>
          <p:cNvPr id="35" name="Shape 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38" name="Shape 38"/>
          <p:cNvCxnSpPr/>
          <p:nvPr/>
        </p:nvCxnSpPr>
        <p:spPr>
          <a:xfrm>
            <a:off x="5029675" y="4495500"/>
            <a:ext cx="468300" cy="0"/>
          </a:xfrm>
          <a:prstGeom prst="straightConnector1">
            <a:avLst/>
          </a:prstGeom>
          <a:noFill/>
          <a:ln cap="flat" cmpd="sng" w="28575">
            <a:solidFill>
              <a:schemeClr val="lt1"/>
            </a:solidFill>
            <a:prstDash val="solid"/>
            <a:round/>
            <a:headEnd len="med" w="med" type="none"/>
            <a:tailEnd len="med" w="med" type="none"/>
          </a:ln>
        </p:spPr>
      </p:cxnSp>
      <p:sp>
        <p:nvSpPr>
          <p:cNvPr id="39" name="Shape 39"/>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40" name="Shape 40"/>
          <p:cNvSpPr txBox="1"/>
          <p:nvPr>
            <p:ph idx="1" type="subTitle"/>
          </p:nvPr>
        </p:nvSpPr>
        <p:spPr>
          <a:xfrm>
            <a:off x="265500" y="2845222"/>
            <a:ext cx="4045200" cy="1345500"/>
          </a:xfrm>
          <a:prstGeom prst="rect">
            <a:avLst/>
          </a:prstGeom>
        </p:spPr>
        <p:txBody>
          <a:bodyPr anchorCtr="0" anchor="t" bIns="91425" lIns="91425" rIns="91425" tIns="91425"/>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p:txBody>
      </p:sp>
      <p:sp>
        <p:nvSpPr>
          <p:cNvPr id="41" name="Shape 41"/>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p:txBody>
      </p:sp>
      <p:sp>
        <p:nvSpPr>
          <p:cNvPr id="42" name="Shape 4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9500" y="4230575"/>
            <a:ext cx="5998800" cy="598800"/>
          </a:xfrm>
          <a:prstGeom prst="rect">
            <a:avLst/>
          </a:prstGeom>
        </p:spPr>
        <p:txBody>
          <a:bodyPr anchorCtr="0" anchor="ctr" bIns="91425" lIns="91425" rIns="91425" tIns="91425"/>
          <a:lstStyle>
            <a:lvl1pPr lvl="0">
              <a:lnSpc>
                <a:spcPct val="100000"/>
              </a:lnSpc>
              <a:spcBef>
                <a:spcPts val="0"/>
              </a:spcBef>
              <a:spcAft>
                <a:spcPts val="0"/>
              </a:spcAft>
              <a:buClr>
                <a:schemeClr val="accent1"/>
              </a:buClr>
              <a:buSzPct val="100000"/>
              <a:buFont typeface="Amatic SC"/>
              <a:buNone/>
              <a:defRPr b="1" sz="2400">
                <a:solidFill>
                  <a:schemeClr val="accent1"/>
                </a:solidFill>
                <a:latin typeface="Amatic SC"/>
                <a:ea typeface="Amatic SC"/>
                <a:cs typeface="Amatic SC"/>
                <a:sym typeface="Amatic SC"/>
              </a:defRPr>
            </a:lvl1pPr>
          </a:lstStyle>
          <a:p/>
        </p:txBody>
      </p:sp>
      <p:sp>
        <p:nvSpPr>
          <p:cNvPr id="45" name="Shape 4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292850"/>
            <a:ext cx="8520600" cy="801000"/>
          </a:xfrm>
          <a:prstGeom prst="rect">
            <a:avLst/>
          </a:prstGeom>
          <a:noFill/>
          <a:ln>
            <a:noFill/>
          </a:ln>
        </p:spPr>
        <p:txBody>
          <a:bodyPr anchorCtr="0" anchor="t" bIns="91425" lIns="91425" rIns="91425" tIns="91425"/>
          <a:lstStyle>
            <a:lvl1pPr lv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1pPr>
            <a:lvl2pPr lvl="1">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2pPr>
            <a:lvl3pPr lvl="2">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3pPr>
            <a:lvl4pPr lvl="3">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4pPr>
            <a:lvl5pPr lvl="4">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5pPr>
            <a:lvl6pPr lvl="5">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6pPr>
            <a:lvl7pPr lvl="6">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7pPr>
            <a:lvl8pPr lvl="7">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8pPr>
            <a:lvl9pPr lvl="8">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9pPr>
          </a:lstStyle>
          <a:p/>
        </p:txBody>
      </p:sp>
      <p:sp>
        <p:nvSpPr>
          <p:cNvPr id="7" name="Shape 7"/>
          <p:cNvSpPr txBox="1"/>
          <p:nvPr>
            <p:ph idx="1" type="body"/>
          </p:nvPr>
        </p:nvSpPr>
        <p:spPr>
          <a:xfrm>
            <a:off x="311700" y="1228675"/>
            <a:ext cx="8520600" cy="334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1"/>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png"/><Relationship Id="rId4" Type="http://schemas.openxmlformats.org/officeDocument/2006/relationships/image" Target="../media/image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youtube.com/watch?v=aMTGpcASAHw" TargetMode="External"/><Relationship Id="rId4" Type="http://schemas.openxmlformats.org/officeDocument/2006/relationships/image" Target="../media/image22.png"/><Relationship Id="rId5" Type="http://schemas.openxmlformats.org/officeDocument/2006/relationships/hyperlink" Target="http://www.cbs.com/shows/the-late-show-with-stephen-colbert/bubble-burst-berni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kongregate.com/games/toweld/ramp-lab" TargetMode="Externa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bridgecolorrace.com/" TargetMode="Externa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digi-dom.co.uk/games/rival-command/" TargetMode="External"/><Relationship Id="rId4" Type="http://schemas.openxmlformats.org/officeDocument/2006/relationships/hyperlink" Target="https://www.digi-dom.co.uk/rival-command-a-game-built-with-phaser-js/" TargetMode="External"/><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ww.goodboydigital.com/pixijs-webgl-filters/" TargetMode="Externa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phaser.io/examples" TargetMode="Externa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phaser.io/sandbox" TargetMode="Externa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youtube.com/watch?v=ghqD3e37R7E" TargetMode="External"/><Relationship Id="rId4" Type="http://schemas.openxmlformats.org/officeDocument/2006/relationships/hyperlink" Target="https://github.com/schteppe/p2.js/wiki" TargetMode="External"/><Relationship Id="rId5" Type="http://schemas.openxmlformats.org/officeDocument/2006/relationships/hyperlink" Target="http://www.html5gamedevs.com/topic/4518-explaining-phaser-2s-multiple-physics-systems/" TargetMode="External"/><Relationship Id="rId6" Type="http://schemas.openxmlformats.org/officeDocument/2006/relationships/hyperlink" Target="http://phaser.io/examples/v2/category/arcade-physics" TargetMode="External"/><Relationship Id="rId7" Type="http://schemas.openxmlformats.org/officeDocument/2006/relationships/hyperlink" Target="http://phaser.io/examples/v2/category/particles" TargetMode="External"/><Relationship Id="rId8" Type="http://schemas.openxmlformats.org/officeDocument/2006/relationships/hyperlink" Target="http://www.babylonjs.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threejs.org/" TargetMode="External"/><Relationship Id="rId4" Type="http://schemas.openxmlformats.org/officeDocument/2006/relationships/hyperlink" Target="http://glslsandbox.com/" TargetMode="External"/><Relationship Id="rId5" Type="http://schemas.openxmlformats.org/officeDocument/2006/relationships/hyperlink" Target="https://www.shadertoy.com/" TargetMode="External"/><Relationship Id="rId6" Type="http://schemas.openxmlformats.org/officeDocument/2006/relationships/hyperlink" Target="https://tldrlegal.com/license/mit-license" TargetMode="External"/><Relationship Id="rId7" Type="http://schemas.openxmlformats.org/officeDocument/2006/relationships/hyperlink" Target="https://www.udacity.com/course/html5-game-development--cs255"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3.png"/><Relationship Id="rId4" Type="http://schemas.openxmlformats.org/officeDocument/2006/relationships/image" Target="../media/image05.png"/><Relationship Id="rId5" Type="http://schemas.openxmlformats.org/officeDocument/2006/relationships/image" Target="../media/image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typecsdev.com/" TargetMode="External"/><Relationship Id="rId4" Type="http://schemas.openxmlformats.org/officeDocument/2006/relationships/image" Target="../media/image08.png"/><Relationship Id="rId5" Type="http://schemas.openxmlformats.org/officeDocument/2006/relationships/image" Target="../media/image0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7.png"/><Relationship Id="rId4" Type="http://schemas.openxmlformats.org/officeDocument/2006/relationships/image" Target="../media/image02.png"/><Relationship Id="rId11" Type="http://schemas.openxmlformats.org/officeDocument/2006/relationships/image" Target="../media/image13.png"/><Relationship Id="rId10" Type="http://schemas.openxmlformats.org/officeDocument/2006/relationships/image" Target="../media/image17.png"/><Relationship Id="rId12" Type="http://schemas.openxmlformats.org/officeDocument/2006/relationships/image" Target="../media/image26.png"/><Relationship Id="rId9" Type="http://schemas.openxmlformats.org/officeDocument/2006/relationships/image" Target="../media/image10.jpg"/><Relationship Id="rId5" Type="http://schemas.openxmlformats.org/officeDocument/2006/relationships/image" Target="../media/image11.jpg"/><Relationship Id="rId6" Type="http://schemas.openxmlformats.org/officeDocument/2006/relationships/image" Target="../media/image12.jpg"/><Relationship Id="rId7" Type="http://schemas.openxmlformats.org/officeDocument/2006/relationships/image" Target="../media/image15.jpg"/><Relationship Id="rId8"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0000"/>
        </a:solidFill>
      </p:bgPr>
    </p:bg>
    <p:spTree>
      <p:nvGrpSpPr>
        <p:cNvPr id="55" name="Shape 55"/>
        <p:cNvGrpSpPr/>
        <p:nvPr/>
      </p:nvGrpSpPr>
      <p:grpSpPr>
        <a:xfrm>
          <a:off x="0" y="0"/>
          <a:ext cx="0" cy="0"/>
          <a:chOff x="0" y="0"/>
          <a:chExt cx="0" cy="0"/>
        </a:xfrm>
      </p:grpSpPr>
      <p:sp>
        <p:nvSpPr>
          <p:cNvPr id="56" name="Shape 56"/>
          <p:cNvSpPr/>
          <p:nvPr/>
        </p:nvSpPr>
        <p:spPr>
          <a:xfrm>
            <a:off x="-7275" y="129000"/>
            <a:ext cx="9189000" cy="3303000"/>
          </a:xfrm>
          <a:prstGeom prst="rect">
            <a:avLst/>
          </a:prstGeom>
          <a:solidFill>
            <a:srgbClr val="FFE5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 name="Shape 57"/>
          <p:cNvSpPr txBox="1"/>
          <p:nvPr>
            <p:ph type="ctrTitle"/>
          </p:nvPr>
        </p:nvSpPr>
        <p:spPr>
          <a:xfrm>
            <a:off x="152850" y="541075"/>
            <a:ext cx="8852100" cy="2503500"/>
          </a:xfrm>
          <a:prstGeom prst="rect">
            <a:avLst/>
          </a:prstGeom>
        </p:spPr>
        <p:txBody>
          <a:bodyPr anchorCtr="0" anchor="ctr" bIns="91425" lIns="91425" rIns="91425" tIns="91425">
            <a:noAutofit/>
          </a:bodyPr>
          <a:lstStyle/>
          <a:p>
            <a:pPr lvl="0">
              <a:spcBef>
                <a:spcPts val="0"/>
              </a:spcBef>
              <a:buNone/>
            </a:pPr>
            <a:r>
              <a:rPr lang="en" sz="7200"/>
              <a:t>Modern HTML5 Game Development With </a:t>
            </a:r>
          </a:p>
          <a:p>
            <a:pPr lvl="0">
              <a:spcBef>
                <a:spcPts val="0"/>
              </a:spcBef>
              <a:buNone/>
            </a:pPr>
            <a:r>
              <a:rPr lang="en" sz="7200"/>
              <a:t>Phaser.JS &amp; TypeScript</a:t>
            </a:r>
          </a:p>
        </p:txBody>
      </p:sp>
      <p:sp>
        <p:nvSpPr>
          <p:cNvPr id="58" name="Shape 58"/>
          <p:cNvSpPr txBox="1"/>
          <p:nvPr>
            <p:ph idx="1" type="subTitle"/>
          </p:nvPr>
        </p:nvSpPr>
        <p:spPr>
          <a:xfrm>
            <a:off x="311700" y="3615650"/>
            <a:ext cx="8520600" cy="1014300"/>
          </a:xfrm>
          <a:prstGeom prst="rect">
            <a:avLst/>
          </a:prstGeom>
        </p:spPr>
        <p:txBody>
          <a:bodyPr anchorCtr="0" anchor="ctr" bIns="91425" lIns="91425" rIns="91425" tIns="91425">
            <a:noAutofit/>
          </a:bodyPr>
          <a:lstStyle/>
          <a:p>
            <a:pPr lvl="0" algn="just">
              <a:spcBef>
                <a:spcPts val="0"/>
              </a:spcBef>
              <a:buNone/>
            </a:pPr>
            <a:r>
              <a:rPr lang="en" sz="1200"/>
              <a:t>Phaser.JS is a robust mobile and desktop game framework, distributed under the MIT open source licence, based on HTML5 Canvas and WebGL technologies that allow you to build once and deploy across all modern web enabled devices. This presentation goes over the basic workflow of getting up and running with Phaser.JS by presenting a simple game designed for this presentation. Even if you are not interested in making games, this platform is great for any applications that require complex user interactions.</a:t>
            </a:r>
          </a:p>
        </p:txBody>
      </p:sp>
      <p:sp>
        <p:nvSpPr>
          <p:cNvPr id="59" name="Shape 59"/>
          <p:cNvSpPr/>
          <p:nvPr/>
        </p:nvSpPr>
        <p:spPr>
          <a:xfrm>
            <a:off x="0" y="-109200"/>
            <a:ext cx="9144000" cy="2382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60" name="Shape 60"/>
          <p:cNvSpPr txBox="1"/>
          <p:nvPr/>
        </p:nvSpPr>
        <p:spPr>
          <a:xfrm>
            <a:off x="4572900" y="4762500"/>
            <a:ext cx="5013900" cy="457200"/>
          </a:xfrm>
          <a:prstGeom prst="rect">
            <a:avLst/>
          </a:prstGeom>
          <a:noFill/>
          <a:ln>
            <a:noFill/>
          </a:ln>
        </p:spPr>
        <p:txBody>
          <a:bodyPr anchorCtr="0" anchor="t" bIns="91425" lIns="91425" rIns="91425" tIns="91425">
            <a:noAutofit/>
          </a:bodyPr>
          <a:lstStyle/>
          <a:p>
            <a:pPr lvl="0">
              <a:spcBef>
                <a:spcPts val="0"/>
              </a:spcBef>
              <a:buNone/>
            </a:pPr>
            <a:r>
              <a:rPr b="1" lang="en"/>
              <a:t>Presented By: Andrew Ribeiro | Git: Andrewnetwork</a:t>
            </a:r>
          </a:p>
        </p:txBody>
      </p:sp>
      <p:pic>
        <p:nvPicPr>
          <p:cNvPr id="61" name="Shape 61"/>
          <p:cNvPicPr preferRelativeResize="0"/>
          <p:nvPr/>
        </p:nvPicPr>
        <p:blipFill>
          <a:blip r:embed="rId3">
            <a:alphaModFix/>
          </a:blip>
          <a:stretch>
            <a:fillRect/>
          </a:stretch>
        </p:blipFill>
        <p:spPr>
          <a:xfrm>
            <a:off x="152850" y="1237972"/>
            <a:ext cx="1936799" cy="1662300"/>
          </a:xfrm>
          <a:prstGeom prst="rect">
            <a:avLst/>
          </a:prstGeom>
          <a:noFill/>
          <a:ln>
            <a:noFill/>
          </a:ln>
        </p:spPr>
      </p:pic>
      <p:pic>
        <p:nvPicPr>
          <p:cNvPr id="62" name="Shape 62"/>
          <p:cNvPicPr preferRelativeResize="0"/>
          <p:nvPr/>
        </p:nvPicPr>
        <p:blipFill>
          <a:blip r:embed="rId4">
            <a:alphaModFix/>
          </a:blip>
          <a:stretch>
            <a:fillRect/>
          </a:stretch>
        </p:blipFill>
        <p:spPr>
          <a:xfrm>
            <a:off x="7177350" y="1222000"/>
            <a:ext cx="1556399" cy="1556400"/>
          </a:xfrm>
          <a:prstGeom prst="rect">
            <a:avLst/>
          </a:prstGeom>
          <a:noFill/>
          <a:ln>
            <a:noFill/>
          </a:ln>
        </p:spPr>
      </p:pic>
      <p:sp>
        <p:nvSpPr>
          <p:cNvPr id="63" name="Shape 63"/>
          <p:cNvSpPr/>
          <p:nvPr/>
        </p:nvSpPr>
        <p:spPr>
          <a:xfrm rot="5400000">
            <a:off x="2634225" y="1017925"/>
            <a:ext cx="840900" cy="1556400"/>
          </a:xfrm>
          <a:prstGeom prst="downArrow">
            <a:avLst>
              <a:gd fmla="val 50000" name="adj1"/>
              <a:gd fmla="val 50000" name="adj2"/>
            </a:avLst>
          </a:prstGeom>
          <a:solidFill>
            <a:srgbClr val="F4CCCC"/>
          </a:solidFill>
          <a:ln cap="flat" cmpd="sng" w="9525">
            <a:solidFill>
              <a:srgbClr val="EA99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4" name="Shape 64"/>
          <p:cNvSpPr/>
          <p:nvPr/>
        </p:nvSpPr>
        <p:spPr>
          <a:xfrm rot="-5400000">
            <a:off x="5769137" y="1017925"/>
            <a:ext cx="840900" cy="1556400"/>
          </a:xfrm>
          <a:prstGeom prst="downArrow">
            <a:avLst>
              <a:gd fmla="val 50000" name="adj1"/>
              <a:gd fmla="val 50000" name="adj2"/>
            </a:avLst>
          </a:prstGeom>
          <a:solidFill>
            <a:srgbClr val="F4CCCC"/>
          </a:solidFill>
          <a:ln cap="flat" cmpd="sng" w="9525">
            <a:solidFill>
              <a:srgbClr val="EA99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6" name="Shape 156"/>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Useful HTML5 Features </a:t>
            </a:r>
          </a:p>
        </p:txBody>
      </p:sp>
      <p:sp>
        <p:nvSpPr>
          <p:cNvPr id="157" name="Shape 157"/>
          <p:cNvSpPr txBox="1"/>
          <p:nvPr>
            <p:ph idx="1" type="body"/>
          </p:nvPr>
        </p:nvSpPr>
        <p:spPr>
          <a:xfrm>
            <a:off x="311700" y="943125"/>
            <a:ext cx="8520600" cy="3340200"/>
          </a:xfrm>
          <a:prstGeom prst="rect">
            <a:avLst/>
          </a:prstGeom>
        </p:spPr>
        <p:txBody>
          <a:bodyPr anchorCtr="0" anchor="t" bIns="91425" lIns="91425" rIns="91425" tIns="91425">
            <a:noAutofit/>
          </a:bodyPr>
          <a:lstStyle/>
          <a:p>
            <a:pPr indent="-228600" lvl="0" marL="457200" marR="0" rtl="0" algn="l">
              <a:lnSpc>
                <a:spcPct val="115000"/>
              </a:lnSpc>
              <a:spcBef>
                <a:spcPts val="0"/>
              </a:spcBef>
              <a:spcAft>
                <a:spcPts val="1600"/>
              </a:spcAft>
            </a:pPr>
            <a:r>
              <a:rPr lang="en"/>
              <a:t>Connectivity</a:t>
            </a:r>
          </a:p>
          <a:p>
            <a:pPr indent="-228600" lvl="1" marL="914400" marR="0" rtl="0" algn="l">
              <a:lnSpc>
                <a:spcPct val="115000"/>
              </a:lnSpc>
              <a:spcBef>
                <a:spcPts val="0"/>
              </a:spcBef>
              <a:spcAft>
                <a:spcPts val="1600"/>
              </a:spcAft>
            </a:pPr>
            <a:r>
              <a:rPr lang="en"/>
              <a:t>Web Sockets</a:t>
            </a:r>
          </a:p>
          <a:p>
            <a:pPr indent="-228600" lvl="1" marL="914400" marR="0" rtl="0" algn="l">
              <a:lnSpc>
                <a:spcPct val="115000"/>
              </a:lnSpc>
              <a:spcBef>
                <a:spcPts val="0"/>
              </a:spcBef>
              <a:spcAft>
                <a:spcPts val="1600"/>
              </a:spcAft>
            </a:pPr>
            <a:r>
              <a:rPr lang="en"/>
              <a:t>Sever-sent events ( server can push events to client without request)</a:t>
            </a:r>
          </a:p>
          <a:p>
            <a:pPr indent="-228600" lvl="1" marL="914400" marR="0" rtl="0" algn="l">
              <a:lnSpc>
                <a:spcPct val="115000"/>
              </a:lnSpc>
              <a:spcBef>
                <a:spcPts val="0"/>
              </a:spcBef>
              <a:spcAft>
                <a:spcPts val="1600"/>
              </a:spcAft>
            </a:pPr>
            <a:r>
              <a:rPr lang="en"/>
              <a:t>WebRTC</a:t>
            </a:r>
          </a:p>
          <a:p>
            <a:pPr indent="-228600" lvl="0" marL="457200" marR="0" rtl="0" algn="l">
              <a:lnSpc>
                <a:spcPct val="115000"/>
              </a:lnSpc>
              <a:spcBef>
                <a:spcPts val="0"/>
              </a:spcBef>
              <a:spcAft>
                <a:spcPts val="1600"/>
              </a:spcAft>
            </a:pPr>
            <a:r>
              <a:rPr lang="en"/>
              <a:t>Offline &amp; Storage</a:t>
            </a:r>
          </a:p>
          <a:p>
            <a:pPr indent="-228600" lvl="1" marL="914400" marR="0" rtl="0" algn="l">
              <a:lnSpc>
                <a:spcPct val="115000"/>
              </a:lnSpc>
              <a:spcBef>
                <a:spcPts val="0"/>
              </a:spcBef>
              <a:spcAft>
                <a:spcPts val="1600"/>
              </a:spcAft>
            </a:pPr>
            <a:r>
              <a:rPr lang="en"/>
              <a:t>Application Cache </a:t>
            </a:r>
          </a:p>
          <a:p>
            <a:pPr indent="-228600" lvl="1" marL="914400" marR="0" rtl="0" algn="l">
              <a:lnSpc>
                <a:spcPct val="115000"/>
              </a:lnSpc>
              <a:spcBef>
                <a:spcPts val="0"/>
              </a:spcBef>
              <a:spcAft>
                <a:spcPts val="1600"/>
              </a:spcAft>
            </a:pPr>
            <a:r>
              <a:rPr lang="en"/>
              <a:t>Web Storage</a:t>
            </a:r>
          </a:p>
          <a:p>
            <a:pPr indent="-228600" lvl="1" marL="914400" marR="0" rtl="0" algn="l">
              <a:lnSpc>
                <a:spcPct val="115000"/>
              </a:lnSpc>
              <a:spcBef>
                <a:spcPts val="0"/>
              </a:spcBef>
              <a:spcAft>
                <a:spcPts val="1600"/>
              </a:spcAft>
            </a:pPr>
            <a:r>
              <a:rPr lang="en"/>
              <a:t>Indexed Database API</a:t>
            </a:r>
          </a:p>
          <a:p>
            <a:pPr indent="-228600" lvl="1" marL="914400" marR="0" rtl="0" algn="l">
              <a:lnSpc>
                <a:spcPct val="115000"/>
              </a:lnSpc>
              <a:spcBef>
                <a:spcPts val="0"/>
              </a:spcBef>
              <a:spcAft>
                <a:spcPts val="1600"/>
              </a:spcAft>
            </a:pPr>
            <a:r>
              <a:rPr lang="en"/>
              <a:t>File API </a:t>
            </a:r>
          </a:p>
          <a:p>
            <a:pPr indent="-228600" lvl="1" marL="914400" marR="0" rtl="0" algn="l">
              <a:lnSpc>
                <a:spcPct val="115000"/>
              </a:lnSpc>
              <a:spcBef>
                <a:spcPts val="0"/>
              </a:spcBef>
              <a:spcAft>
                <a:spcPts val="1600"/>
              </a:spcAft>
            </a:pPr>
            <a:r>
              <a:rPr lang="en"/>
              <a:t>Offline and Online Events</a:t>
            </a:r>
          </a:p>
          <a:p>
            <a:pPr indent="-228600" lvl="0" marL="457200" marR="0" rtl="0" algn="l">
              <a:lnSpc>
                <a:spcPct val="115000"/>
              </a:lnSpc>
              <a:spcBef>
                <a:spcPts val="0"/>
              </a:spcBef>
              <a:spcAft>
                <a:spcPts val="1600"/>
              </a:spcAft>
            </a:pPr>
            <a:r>
              <a:rPr lang="en"/>
              <a:t>Performance &amp; Misc</a:t>
            </a:r>
          </a:p>
          <a:p>
            <a:pPr indent="-228600" lvl="1" marL="914400" marR="0" rtl="0" algn="l">
              <a:lnSpc>
                <a:spcPct val="115000"/>
              </a:lnSpc>
              <a:spcBef>
                <a:spcPts val="0"/>
              </a:spcBef>
              <a:spcAft>
                <a:spcPts val="1600"/>
              </a:spcAft>
            </a:pPr>
            <a:r>
              <a:rPr lang="en"/>
              <a:t>Web Workers</a:t>
            </a:r>
          </a:p>
          <a:p>
            <a:pPr indent="-228600" lvl="1" marL="914400" marR="0" rtl="0" algn="l">
              <a:lnSpc>
                <a:spcPct val="115000"/>
              </a:lnSpc>
              <a:spcBef>
                <a:spcPts val="0"/>
              </a:spcBef>
              <a:spcAft>
                <a:spcPts val="1600"/>
              </a:spcAft>
            </a:pPr>
            <a:r>
              <a:rPr lang="en"/>
              <a:t>Fullscreen API</a:t>
            </a:r>
          </a:p>
          <a:p>
            <a:pPr indent="-228600" lvl="1" marL="914400" marR="0" rtl="0" algn="l">
              <a:lnSpc>
                <a:spcPct val="115000"/>
              </a:lnSpc>
              <a:spcBef>
                <a:spcPts val="0"/>
              </a:spcBef>
              <a:spcAft>
                <a:spcPts val="1600"/>
              </a:spcAft>
            </a:pPr>
            <a:r>
              <a:rPr lang="en"/>
              <a:t>Pointer Lock API</a:t>
            </a:r>
          </a:p>
          <a:p>
            <a:pPr indent="-228600" lvl="1" marL="914400" marR="0" rtl="0" algn="l">
              <a:lnSpc>
                <a:spcPct val="115000"/>
              </a:lnSpc>
              <a:spcBef>
                <a:spcPts val="0"/>
              </a:spcBef>
              <a:spcAft>
                <a:spcPts val="1600"/>
              </a:spcAft>
            </a:pPr>
            <a:r>
              <a:rPr lang="en"/>
              <a:t>Orientation Detection</a:t>
            </a:r>
          </a:p>
          <a:p>
            <a:pPr indent="0" lvl="0" marL="0" marR="0" rtl="0" algn="l">
              <a:lnSpc>
                <a:spcPct val="115000"/>
              </a:lnSpc>
              <a:spcBef>
                <a:spcPts val="0"/>
              </a:spcBef>
              <a:spcAft>
                <a:spcPts val="1600"/>
              </a:spcAft>
              <a:buNone/>
            </a:pPr>
            <a:r>
              <a:t/>
            </a:r>
            <a:endParaRP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3" name="Shape 163"/>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Phaser Examples................................................Be creative!</a:t>
            </a:r>
          </a:p>
        </p:txBody>
      </p:sp>
      <p:sp>
        <p:nvSpPr>
          <p:cNvPr id="164" name="Shape 164"/>
          <p:cNvSpPr txBox="1"/>
          <p:nvPr/>
        </p:nvSpPr>
        <p:spPr>
          <a:xfrm>
            <a:off x="311700" y="3647775"/>
            <a:ext cx="2874900" cy="1088700"/>
          </a:xfrm>
          <a:prstGeom prst="rect">
            <a:avLst/>
          </a:prstGeom>
          <a:noFill/>
          <a:ln>
            <a:noFill/>
          </a:ln>
        </p:spPr>
        <p:txBody>
          <a:bodyPr anchorCtr="0" anchor="t" bIns="91425" lIns="91425" rIns="91425" tIns="91425">
            <a:noAutofit/>
          </a:bodyPr>
          <a:lstStyle/>
          <a:p>
            <a:pPr lvl="0">
              <a:spcBef>
                <a:spcPts val="0"/>
              </a:spcBef>
              <a:buNone/>
            </a:pPr>
            <a:r>
              <a:rPr lang="en"/>
              <a:t>Colbert Segment :</a:t>
            </a:r>
          </a:p>
          <a:p>
            <a:pPr lvl="0">
              <a:spcBef>
                <a:spcPts val="0"/>
              </a:spcBef>
              <a:buNone/>
            </a:pPr>
            <a:r>
              <a:rPr lang="en" u="sng">
                <a:solidFill>
                  <a:schemeClr val="hlink"/>
                </a:solidFill>
                <a:hlinkClick r:id="rId3"/>
              </a:rPr>
              <a:t>https://www.youtube.com/watch?v=aMTGpcASAHw</a:t>
            </a:r>
          </a:p>
        </p:txBody>
      </p:sp>
      <p:pic>
        <p:nvPicPr>
          <p:cNvPr id="165" name="Shape 165"/>
          <p:cNvPicPr preferRelativeResize="0"/>
          <p:nvPr/>
        </p:nvPicPr>
        <p:blipFill rotWithShape="1">
          <a:blip r:embed="rId4">
            <a:alphaModFix/>
          </a:blip>
          <a:srcRect b="1938" l="5347" r="31140" t="25202"/>
          <a:stretch/>
        </p:blipFill>
        <p:spPr>
          <a:xfrm>
            <a:off x="3506524" y="1055300"/>
            <a:ext cx="5226598" cy="3747550"/>
          </a:xfrm>
          <a:prstGeom prst="rect">
            <a:avLst/>
          </a:prstGeom>
          <a:noFill/>
          <a:ln>
            <a:noFill/>
          </a:ln>
        </p:spPr>
      </p:pic>
      <p:sp>
        <p:nvSpPr>
          <p:cNvPr id="166" name="Shape 166"/>
          <p:cNvSpPr txBox="1"/>
          <p:nvPr/>
        </p:nvSpPr>
        <p:spPr>
          <a:xfrm>
            <a:off x="311700" y="1055300"/>
            <a:ext cx="3078600" cy="558300"/>
          </a:xfrm>
          <a:prstGeom prst="rect">
            <a:avLst/>
          </a:prstGeom>
          <a:noFill/>
          <a:ln>
            <a:noFill/>
          </a:ln>
        </p:spPr>
        <p:txBody>
          <a:bodyPr anchorCtr="0" anchor="t" bIns="91425" lIns="91425" rIns="91425" tIns="91425">
            <a:noAutofit/>
          </a:bodyPr>
          <a:lstStyle/>
          <a:p>
            <a:pPr lvl="0" algn="ctr">
              <a:spcBef>
                <a:spcPts val="0"/>
              </a:spcBef>
              <a:buNone/>
            </a:pPr>
            <a:r>
              <a:rPr lang="en" sz="3000"/>
              <a:t>Bubble Burst Bernie </a:t>
            </a:r>
          </a:p>
        </p:txBody>
      </p:sp>
      <p:sp>
        <p:nvSpPr>
          <p:cNvPr id="167" name="Shape 167"/>
          <p:cNvSpPr/>
          <p:nvPr/>
        </p:nvSpPr>
        <p:spPr>
          <a:xfrm>
            <a:off x="498550" y="2127200"/>
            <a:ext cx="2874900" cy="108000"/>
          </a:xfrm>
          <a:prstGeom prst="rect">
            <a:avLst/>
          </a:prstGeom>
          <a:solidFill>
            <a:srgbClr val="FFD9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8" name="Shape 168"/>
          <p:cNvSpPr txBox="1"/>
          <p:nvPr/>
        </p:nvSpPr>
        <p:spPr>
          <a:xfrm>
            <a:off x="311700" y="2582625"/>
            <a:ext cx="2750400" cy="558300"/>
          </a:xfrm>
          <a:prstGeom prst="rect">
            <a:avLst/>
          </a:prstGeom>
          <a:noFill/>
          <a:ln>
            <a:noFill/>
          </a:ln>
        </p:spPr>
        <p:txBody>
          <a:bodyPr anchorCtr="0" anchor="t" bIns="91425" lIns="91425" rIns="91425" tIns="91425">
            <a:noAutofit/>
          </a:bodyPr>
          <a:lstStyle/>
          <a:p>
            <a:pPr lvl="0">
              <a:spcBef>
                <a:spcPts val="0"/>
              </a:spcBef>
              <a:buNone/>
            </a:pPr>
            <a:r>
              <a:rPr lang="en"/>
              <a:t>Game URL:</a:t>
            </a:r>
          </a:p>
          <a:p>
            <a:pPr lvl="0">
              <a:spcBef>
                <a:spcPts val="0"/>
              </a:spcBef>
              <a:buNone/>
            </a:pPr>
            <a:r>
              <a:rPr lang="en" u="sng">
                <a:solidFill>
                  <a:schemeClr val="hlink"/>
                </a:solidFill>
                <a:hlinkClick r:id="rId5"/>
              </a:rPr>
              <a:t>http://www.cbs.com/shows/the-late-show-with-stephen-colbert/bubble-burst-bernie/</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4" name="Shape 174"/>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Phaser Examples................................................Be creative!</a:t>
            </a:r>
          </a:p>
        </p:txBody>
      </p:sp>
      <p:sp>
        <p:nvSpPr>
          <p:cNvPr id="175" name="Shape 175"/>
          <p:cNvSpPr txBox="1"/>
          <p:nvPr/>
        </p:nvSpPr>
        <p:spPr>
          <a:xfrm>
            <a:off x="311700" y="1055300"/>
            <a:ext cx="3078600" cy="558300"/>
          </a:xfrm>
          <a:prstGeom prst="rect">
            <a:avLst/>
          </a:prstGeom>
          <a:noFill/>
          <a:ln>
            <a:noFill/>
          </a:ln>
        </p:spPr>
        <p:txBody>
          <a:bodyPr anchorCtr="0" anchor="t" bIns="91425" lIns="91425" rIns="91425" tIns="91425">
            <a:noAutofit/>
          </a:bodyPr>
          <a:lstStyle/>
          <a:p>
            <a:pPr lvl="0" rtl="0" algn="ctr">
              <a:spcBef>
                <a:spcPts val="0"/>
              </a:spcBef>
              <a:buNone/>
            </a:pPr>
            <a:r>
              <a:rPr lang="en" sz="3000"/>
              <a:t>Ramp Lab 1.3</a:t>
            </a:r>
          </a:p>
        </p:txBody>
      </p:sp>
      <p:sp>
        <p:nvSpPr>
          <p:cNvPr id="176" name="Shape 176"/>
          <p:cNvSpPr/>
          <p:nvPr/>
        </p:nvSpPr>
        <p:spPr>
          <a:xfrm>
            <a:off x="498550" y="1613600"/>
            <a:ext cx="2874900" cy="108000"/>
          </a:xfrm>
          <a:prstGeom prst="rect">
            <a:avLst/>
          </a:prstGeom>
          <a:solidFill>
            <a:srgbClr val="FFD9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7" name="Shape 177"/>
          <p:cNvSpPr txBox="1"/>
          <p:nvPr/>
        </p:nvSpPr>
        <p:spPr>
          <a:xfrm>
            <a:off x="498550" y="3922000"/>
            <a:ext cx="3165900" cy="558300"/>
          </a:xfrm>
          <a:prstGeom prst="rect">
            <a:avLst/>
          </a:prstGeom>
          <a:noFill/>
          <a:ln>
            <a:noFill/>
          </a:ln>
        </p:spPr>
        <p:txBody>
          <a:bodyPr anchorCtr="0" anchor="t" bIns="91425" lIns="91425" rIns="91425" tIns="91425">
            <a:noAutofit/>
          </a:bodyPr>
          <a:lstStyle/>
          <a:p>
            <a:pPr lvl="0">
              <a:spcBef>
                <a:spcPts val="0"/>
              </a:spcBef>
              <a:buNone/>
            </a:pPr>
            <a:r>
              <a:rPr lang="en"/>
              <a:t>Game URL: </a:t>
            </a:r>
          </a:p>
          <a:p>
            <a:pPr lvl="0">
              <a:spcBef>
                <a:spcPts val="0"/>
              </a:spcBef>
              <a:buNone/>
            </a:pPr>
            <a:r>
              <a:rPr lang="en" u="sng">
                <a:solidFill>
                  <a:schemeClr val="hlink"/>
                </a:solidFill>
                <a:hlinkClick r:id="rId3"/>
              </a:rPr>
              <a:t>http://www.kongregate.com/games/toweld/ramp-lab</a:t>
            </a:r>
          </a:p>
        </p:txBody>
      </p:sp>
      <p:sp>
        <p:nvSpPr>
          <p:cNvPr id="178" name="Shape 178"/>
          <p:cNvSpPr txBox="1"/>
          <p:nvPr/>
        </p:nvSpPr>
        <p:spPr>
          <a:xfrm>
            <a:off x="498550" y="2595350"/>
            <a:ext cx="2243400" cy="558300"/>
          </a:xfrm>
          <a:prstGeom prst="rect">
            <a:avLst/>
          </a:prstGeom>
          <a:noFill/>
          <a:ln>
            <a:noFill/>
          </a:ln>
        </p:spPr>
        <p:txBody>
          <a:bodyPr anchorCtr="0" anchor="t" bIns="91425" lIns="91425" rIns="91425" tIns="91425">
            <a:noAutofit/>
          </a:bodyPr>
          <a:lstStyle/>
          <a:p>
            <a:pPr lvl="0">
              <a:spcBef>
                <a:spcPts val="0"/>
              </a:spcBef>
              <a:buNone/>
            </a:pPr>
            <a:r>
              <a:rPr lang="en"/>
              <a:t>Physics Simulation</a:t>
            </a:r>
          </a:p>
        </p:txBody>
      </p:sp>
      <p:pic>
        <p:nvPicPr>
          <p:cNvPr id="179" name="Shape 179"/>
          <p:cNvPicPr preferRelativeResize="0"/>
          <p:nvPr/>
        </p:nvPicPr>
        <p:blipFill rotWithShape="1">
          <a:blip r:embed="rId4">
            <a:alphaModFix/>
          </a:blip>
          <a:srcRect b="16800" l="11913" r="32856" t="17288"/>
          <a:stretch/>
        </p:blipFill>
        <p:spPr>
          <a:xfrm>
            <a:off x="4021750" y="1212612"/>
            <a:ext cx="4545223" cy="3390225"/>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5" name="Shape 185"/>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Phaser Examples................................................Be creative!</a:t>
            </a:r>
          </a:p>
        </p:txBody>
      </p:sp>
      <p:sp>
        <p:nvSpPr>
          <p:cNvPr id="186" name="Shape 186"/>
          <p:cNvSpPr txBox="1"/>
          <p:nvPr/>
        </p:nvSpPr>
        <p:spPr>
          <a:xfrm>
            <a:off x="122500" y="1055300"/>
            <a:ext cx="3627000" cy="558300"/>
          </a:xfrm>
          <a:prstGeom prst="rect">
            <a:avLst/>
          </a:prstGeom>
          <a:noFill/>
          <a:ln>
            <a:noFill/>
          </a:ln>
        </p:spPr>
        <p:txBody>
          <a:bodyPr anchorCtr="0" anchor="t" bIns="91425" lIns="91425" rIns="91425" tIns="91425">
            <a:noAutofit/>
          </a:bodyPr>
          <a:lstStyle/>
          <a:p>
            <a:pPr lvl="0" rtl="0" algn="ctr">
              <a:spcBef>
                <a:spcPts val="0"/>
              </a:spcBef>
              <a:buNone/>
            </a:pPr>
            <a:r>
              <a:rPr lang="en" sz="3000"/>
              <a:t>Bridge Color Race</a:t>
            </a:r>
          </a:p>
        </p:txBody>
      </p:sp>
      <p:sp>
        <p:nvSpPr>
          <p:cNvPr id="187" name="Shape 187"/>
          <p:cNvSpPr/>
          <p:nvPr/>
        </p:nvSpPr>
        <p:spPr>
          <a:xfrm>
            <a:off x="498550" y="1689800"/>
            <a:ext cx="2874900" cy="108000"/>
          </a:xfrm>
          <a:prstGeom prst="rect">
            <a:avLst/>
          </a:prstGeom>
          <a:solidFill>
            <a:srgbClr val="FFD9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8" name="Shape 188"/>
          <p:cNvSpPr txBox="1"/>
          <p:nvPr/>
        </p:nvSpPr>
        <p:spPr>
          <a:xfrm>
            <a:off x="498550" y="3922000"/>
            <a:ext cx="3165900" cy="558300"/>
          </a:xfrm>
          <a:prstGeom prst="rect">
            <a:avLst/>
          </a:prstGeom>
          <a:noFill/>
          <a:ln>
            <a:noFill/>
          </a:ln>
        </p:spPr>
        <p:txBody>
          <a:bodyPr anchorCtr="0" anchor="t" bIns="91425" lIns="91425" rIns="91425" tIns="91425">
            <a:noAutofit/>
          </a:bodyPr>
          <a:lstStyle/>
          <a:p>
            <a:pPr lvl="0" rtl="0">
              <a:spcBef>
                <a:spcPts val="0"/>
              </a:spcBef>
              <a:buNone/>
            </a:pPr>
            <a:r>
              <a:rPr lang="en"/>
              <a:t>Game URL: </a:t>
            </a:r>
          </a:p>
          <a:p>
            <a:pPr lvl="0" rtl="0">
              <a:spcBef>
                <a:spcPts val="0"/>
              </a:spcBef>
              <a:buNone/>
            </a:pPr>
            <a:r>
              <a:rPr b="1" lang="en" u="sng">
                <a:solidFill>
                  <a:schemeClr val="hlink"/>
                </a:solidFill>
                <a:hlinkClick r:id="rId3"/>
              </a:rPr>
              <a:t>http://www.bridgecolorrace.com/</a:t>
            </a:r>
          </a:p>
        </p:txBody>
      </p:sp>
      <p:sp>
        <p:nvSpPr>
          <p:cNvPr id="189" name="Shape 189"/>
          <p:cNvSpPr txBox="1"/>
          <p:nvPr/>
        </p:nvSpPr>
        <p:spPr>
          <a:xfrm>
            <a:off x="498550" y="2595350"/>
            <a:ext cx="2243400" cy="558300"/>
          </a:xfrm>
          <a:prstGeom prst="rect">
            <a:avLst/>
          </a:prstGeom>
          <a:noFill/>
          <a:ln>
            <a:noFill/>
          </a:ln>
        </p:spPr>
        <p:txBody>
          <a:bodyPr anchorCtr="0" anchor="t" bIns="91425" lIns="91425" rIns="91425" tIns="91425">
            <a:noAutofit/>
          </a:bodyPr>
          <a:lstStyle/>
          <a:p>
            <a:pPr lvl="0" rtl="0">
              <a:spcBef>
                <a:spcPts val="0"/>
              </a:spcBef>
              <a:buNone/>
            </a:pPr>
            <a:r>
              <a:rPr lang="en"/>
              <a:t>Mobile Game</a:t>
            </a:r>
          </a:p>
        </p:txBody>
      </p:sp>
      <p:pic>
        <p:nvPicPr>
          <p:cNvPr id="190" name="Shape 190"/>
          <p:cNvPicPr preferRelativeResize="0"/>
          <p:nvPr/>
        </p:nvPicPr>
        <p:blipFill rotWithShape="1">
          <a:blip r:embed="rId4">
            <a:alphaModFix/>
          </a:blip>
          <a:srcRect b="0" l="25646" r="26090" t="10498"/>
          <a:stretch/>
        </p:blipFill>
        <p:spPr>
          <a:xfrm>
            <a:off x="5110275" y="1204850"/>
            <a:ext cx="3225776" cy="3738649"/>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6" name="Shape 196"/>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Phaser Examples................................................Be creative!</a:t>
            </a:r>
          </a:p>
        </p:txBody>
      </p:sp>
      <p:sp>
        <p:nvSpPr>
          <p:cNvPr id="197" name="Shape 197"/>
          <p:cNvSpPr txBox="1"/>
          <p:nvPr/>
        </p:nvSpPr>
        <p:spPr>
          <a:xfrm>
            <a:off x="122500" y="1093850"/>
            <a:ext cx="3627000" cy="558300"/>
          </a:xfrm>
          <a:prstGeom prst="rect">
            <a:avLst/>
          </a:prstGeom>
          <a:noFill/>
          <a:ln>
            <a:noFill/>
          </a:ln>
        </p:spPr>
        <p:txBody>
          <a:bodyPr anchorCtr="0" anchor="t" bIns="91425" lIns="91425" rIns="91425" tIns="91425">
            <a:noAutofit/>
          </a:bodyPr>
          <a:lstStyle/>
          <a:p>
            <a:pPr lvl="0" rtl="0" algn="ctr">
              <a:spcBef>
                <a:spcPts val="0"/>
              </a:spcBef>
              <a:buNone/>
            </a:pPr>
            <a:r>
              <a:rPr lang="en" sz="3000"/>
              <a:t>Rival Command</a:t>
            </a:r>
          </a:p>
        </p:txBody>
      </p:sp>
      <p:sp>
        <p:nvSpPr>
          <p:cNvPr id="198" name="Shape 198"/>
          <p:cNvSpPr/>
          <p:nvPr/>
        </p:nvSpPr>
        <p:spPr>
          <a:xfrm>
            <a:off x="498550" y="1689800"/>
            <a:ext cx="2874900" cy="108000"/>
          </a:xfrm>
          <a:prstGeom prst="rect">
            <a:avLst/>
          </a:prstGeom>
          <a:solidFill>
            <a:srgbClr val="FFD9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9" name="Shape 199"/>
          <p:cNvSpPr txBox="1"/>
          <p:nvPr/>
        </p:nvSpPr>
        <p:spPr>
          <a:xfrm>
            <a:off x="498550" y="3922000"/>
            <a:ext cx="3165900" cy="558300"/>
          </a:xfrm>
          <a:prstGeom prst="rect">
            <a:avLst/>
          </a:prstGeom>
          <a:noFill/>
          <a:ln>
            <a:noFill/>
          </a:ln>
        </p:spPr>
        <p:txBody>
          <a:bodyPr anchorCtr="0" anchor="t" bIns="91425" lIns="91425" rIns="91425" tIns="91425">
            <a:noAutofit/>
          </a:bodyPr>
          <a:lstStyle/>
          <a:p>
            <a:pPr lvl="0" rtl="0">
              <a:spcBef>
                <a:spcPts val="0"/>
              </a:spcBef>
              <a:buNone/>
            </a:pPr>
            <a:r>
              <a:rPr lang="en"/>
              <a:t>Game URL: </a:t>
            </a:r>
          </a:p>
          <a:p>
            <a:pPr lvl="0" rtl="0">
              <a:spcBef>
                <a:spcPts val="0"/>
              </a:spcBef>
              <a:buNone/>
            </a:pPr>
            <a:r>
              <a:rPr b="1" lang="en" u="sng">
                <a:solidFill>
                  <a:schemeClr val="hlink"/>
                </a:solidFill>
                <a:hlinkClick r:id="rId3"/>
              </a:rPr>
              <a:t>https://www.digi-dom.co.uk/games/rival-command/</a:t>
            </a:r>
          </a:p>
        </p:txBody>
      </p:sp>
      <p:sp>
        <p:nvSpPr>
          <p:cNvPr id="200" name="Shape 200"/>
          <p:cNvSpPr txBox="1"/>
          <p:nvPr/>
        </p:nvSpPr>
        <p:spPr>
          <a:xfrm>
            <a:off x="498550" y="3139350"/>
            <a:ext cx="3564600" cy="558300"/>
          </a:xfrm>
          <a:prstGeom prst="rect">
            <a:avLst/>
          </a:prstGeom>
          <a:noFill/>
          <a:ln>
            <a:noFill/>
          </a:ln>
        </p:spPr>
        <p:txBody>
          <a:bodyPr anchorCtr="0" anchor="t" bIns="91425" lIns="91425" rIns="91425" tIns="91425">
            <a:noAutofit/>
          </a:bodyPr>
          <a:lstStyle/>
          <a:p>
            <a:pPr lvl="0">
              <a:spcBef>
                <a:spcPts val="0"/>
              </a:spcBef>
              <a:buNone/>
            </a:pPr>
            <a:r>
              <a:rPr lang="en"/>
              <a:t>TypeScript Tutorial: </a:t>
            </a:r>
          </a:p>
          <a:p>
            <a:pPr lvl="0" rtl="0">
              <a:spcBef>
                <a:spcPts val="0"/>
              </a:spcBef>
              <a:buNone/>
            </a:pPr>
            <a:r>
              <a:rPr lang="en" u="sng">
                <a:solidFill>
                  <a:schemeClr val="hlink"/>
                </a:solidFill>
                <a:hlinkClick r:id="rId4"/>
              </a:rPr>
              <a:t>https://www.digi-dom.co.uk/rival-command-a-game-built-with-phaser-js/</a:t>
            </a:r>
          </a:p>
        </p:txBody>
      </p:sp>
      <p:pic>
        <p:nvPicPr>
          <p:cNvPr id="201" name="Shape 201"/>
          <p:cNvPicPr preferRelativeResize="0"/>
          <p:nvPr/>
        </p:nvPicPr>
        <p:blipFill rotWithShape="1">
          <a:blip r:embed="rId5">
            <a:alphaModFix/>
          </a:blip>
          <a:srcRect b="15831" l="22313" r="22456" t="18091"/>
          <a:stretch/>
        </p:blipFill>
        <p:spPr>
          <a:xfrm>
            <a:off x="4146374" y="1271350"/>
            <a:ext cx="4545226" cy="3398526"/>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7" name="Shape 207"/>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Pixi.js..................................................PhaserJS Rendering</a:t>
            </a:r>
          </a:p>
        </p:txBody>
      </p:sp>
      <p:sp>
        <p:nvSpPr>
          <p:cNvPr id="208" name="Shape 208"/>
          <p:cNvSpPr txBox="1"/>
          <p:nvPr>
            <p:ph idx="1" type="body"/>
          </p:nvPr>
        </p:nvSpPr>
        <p:spPr>
          <a:xfrm>
            <a:off x="311700" y="1228675"/>
            <a:ext cx="8520600" cy="3340200"/>
          </a:xfrm>
          <a:prstGeom prst="rect">
            <a:avLst/>
          </a:prstGeom>
        </p:spPr>
        <p:txBody>
          <a:bodyPr anchorCtr="0" anchor="t" bIns="91425" lIns="91425" rIns="91425" tIns="91425">
            <a:noAutofit/>
          </a:bodyPr>
          <a:lstStyle/>
          <a:p>
            <a:pPr indent="-228600" lvl="0" marL="457200" rtl="0">
              <a:spcBef>
                <a:spcPts val="0"/>
              </a:spcBef>
            </a:pPr>
            <a:r>
              <a:rPr lang="en"/>
              <a:t>Multi-Platform 2D webGL renderer with </a:t>
            </a:r>
            <a:r>
              <a:rPr lang="en" u="sng"/>
              <a:t>canvas fallback</a:t>
            </a:r>
            <a:r>
              <a:rPr lang="en"/>
              <a:t>.</a:t>
            </a:r>
          </a:p>
          <a:p>
            <a:pPr indent="-342900" lvl="1" marL="914400" marR="0" rtl="0" algn="l">
              <a:lnSpc>
                <a:spcPct val="115000"/>
              </a:lnSpc>
              <a:spcBef>
                <a:spcPts val="0"/>
              </a:spcBef>
              <a:spcAft>
                <a:spcPts val="1600"/>
              </a:spcAft>
              <a:buClr>
                <a:schemeClr val="dk2"/>
              </a:buClr>
              <a:buSzPct val="128571"/>
              <a:buFont typeface="Source Code Pro"/>
            </a:pPr>
            <a:r>
              <a:rPr lang="en"/>
              <a:t>Seamless canvas fallback means that you really can author once, and then deploy everywhere – in browser.</a:t>
            </a:r>
          </a:p>
          <a:p>
            <a:pPr indent="-228600" lvl="0" marL="457200" marR="0" rtl="0" algn="l">
              <a:lnSpc>
                <a:spcPct val="115000"/>
              </a:lnSpc>
              <a:spcBef>
                <a:spcPts val="0"/>
              </a:spcBef>
              <a:spcAft>
                <a:spcPts val="1600"/>
              </a:spcAft>
            </a:pPr>
            <a:r>
              <a:rPr lang="en"/>
              <a:t>Multi-touch support. </a:t>
            </a:r>
          </a:p>
          <a:p>
            <a:pPr indent="-228600" lvl="0" marL="457200" marR="0" rtl="0" algn="l">
              <a:lnSpc>
                <a:spcPct val="115000"/>
              </a:lnSpc>
              <a:spcBef>
                <a:spcPts val="0"/>
              </a:spcBef>
              <a:spcAft>
                <a:spcPts val="1600"/>
              </a:spcAft>
            </a:pPr>
            <a:r>
              <a:rPr lang="en"/>
              <a:t>WebGL filters. </a:t>
            </a:r>
          </a:p>
          <a:p>
            <a:pPr indent="-228600" lvl="0" marL="457200" marR="0" rtl="0" algn="l">
              <a:lnSpc>
                <a:spcPct val="115000"/>
              </a:lnSpc>
              <a:spcBef>
                <a:spcPts val="0"/>
              </a:spcBef>
              <a:spcAft>
                <a:spcPts val="1600"/>
              </a:spcAft>
            </a:pPr>
            <a:r>
              <a:rPr lang="en"/>
              <a:t>Tinting and Blend Modes</a:t>
            </a:r>
          </a:p>
          <a:p>
            <a:pPr indent="-228600" lvl="0" marL="457200" marR="0" rtl="0" algn="l">
              <a:lnSpc>
                <a:spcPct val="115000"/>
              </a:lnSpc>
              <a:spcBef>
                <a:spcPts val="0"/>
              </a:spcBef>
              <a:spcAft>
                <a:spcPts val="1600"/>
              </a:spcAft>
            </a:pPr>
            <a:r>
              <a:rPr lang="en"/>
              <a:t>Sprite Sheets</a:t>
            </a:r>
          </a:p>
          <a:p>
            <a:pPr indent="-228600" lvl="0" marL="457200" marR="0" rtl="0" algn="l">
              <a:lnSpc>
                <a:spcPct val="115000"/>
              </a:lnSpc>
              <a:spcBef>
                <a:spcPts val="0"/>
              </a:spcBef>
              <a:spcAft>
                <a:spcPts val="1600"/>
              </a:spcAft>
            </a:pPr>
            <a:r>
              <a:rPr lang="en"/>
              <a:t>Scene Graph</a:t>
            </a:r>
          </a:p>
          <a:p>
            <a:pPr indent="-228600" lvl="1" marL="914400" marR="0" rtl="0" algn="l">
              <a:lnSpc>
                <a:spcPct val="115000"/>
              </a:lnSpc>
              <a:spcBef>
                <a:spcPts val="0"/>
              </a:spcBef>
              <a:spcAft>
                <a:spcPts val="1600"/>
              </a:spcAft>
            </a:pPr>
            <a:r>
              <a:rPr lang="en"/>
              <a:t>Hierarchical arrangement of items. </a:t>
            </a:r>
          </a:p>
          <a:p>
            <a:pPr indent="-228600" lvl="0" marL="457200" marR="0" rtl="0" algn="l">
              <a:lnSpc>
                <a:spcPct val="115000"/>
              </a:lnSpc>
              <a:spcBef>
                <a:spcPts val="0"/>
              </a:spcBef>
              <a:spcAft>
                <a:spcPts val="1600"/>
              </a:spcAft>
            </a:pPr>
            <a:r>
              <a:rPr lang="en"/>
              <a:t>The backed of PhaserJS. </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sp>
        <p:nvSpPr>
          <p:cNvPr id="213" name="Shape 213"/>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4" name="Shape 214"/>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Physics Engines</a:t>
            </a:r>
          </a:p>
        </p:txBody>
      </p:sp>
      <p:sp>
        <p:nvSpPr>
          <p:cNvPr id="215" name="Shape 215"/>
          <p:cNvSpPr txBox="1"/>
          <p:nvPr>
            <p:ph idx="1" type="body"/>
          </p:nvPr>
        </p:nvSpPr>
        <p:spPr>
          <a:xfrm>
            <a:off x="311700" y="1076275"/>
            <a:ext cx="8520600" cy="3340200"/>
          </a:xfrm>
          <a:prstGeom prst="rect">
            <a:avLst/>
          </a:prstGeom>
        </p:spPr>
        <p:txBody>
          <a:bodyPr anchorCtr="0" anchor="t" bIns="91425" lIns="91425" rIns="91425" tIns="91425">
            <a:noAutofit/>
          </a:bodyPr>
          <a:lstStyle/>
          <a:p>
            <a:pPr indent="-228600" lvl="0" marL="457200" rtl="0">
              <a:spcBef>
                <a:spcPts val="0"/>
              </a:spcBef>
            </a:pPr>
            <a:r>
              <a:rPr lang="en"/>
              <a:t>Arcade Physics</a:t>
            </a:r>
          </a:p>
          <a:p>
            <a:pPr indent="-228600" lvl="1" marL="914400" rtl="0">
              <a:spcBef>
                <a:spcPts val="0"/>
              </a:spcBef>
            </a:pPr>
            <a:r>
              <a:rPr lang="en"/>
              <a:t>An extremely light-weight AABB(collision detection) library perfect for low-powered devices.</a:t>
            </a:r>
          </a:p>
          <a:p>
            <a:pPr indent="-342900" lvl="0" marL="457200" marR="0" rtl="0" algn="l">
              <a:lnSpc>
                <a:spcPct val="115000"/>
              </a:lnSpc>
              <a:spcBef>
                <a:spcPts val="0"/>
              </a:spcBef>
              <a:spcAft>
                <a:spcPts val="1600"/>
              </a:spcAft>
              <a:buClr>
                <a:schemeClr val="dk2"/>
              </a:buClr>
              <a:buSzPct val="100000"/>
              <a:buFont typeface="Source Code Pro"/>
            </a:pPr>
            <a:r>
              <a:rPr lang="en"/>
              <a:t>Ninja Physics </a:t>
            </a:r>
          </a:p>
          <a:p>
            <a:pPr indent="-228600" lvl="1" marL="914400" marR="0" rtl="0" algn="l">
              <a:lnSpc>
                <a:spcPct val="115000"/>
              </a:lnSpc>
              <a:spcBef>
                <a:spcPts val="0"/>
              </a:spcBef>
              <a:spcAft>
                <a:spcPts val="1600"/>
              </a:spcAft>
            </a:pPr>
            <a:r>
              <a:rPr lang="en"/>
              <a:t>Ninja Physics. The Ninja Physics system was created in Flash by Metanet Software and ported to JavaScript by Richard Davey. It allows for AABB and Circle to Tile collision. Tiles can be any of 34 different types, including slopes, convex and concave shapes.</a:t>
            </a:r>
          </a:p>
          <a:p>
            <a:pPr indent="-228600" lvl="0" marL="457200" marR="0" rtl="0" algn="l">
              <a:lnSpc>
                <a:spcPct val="115000"/>
              </a:lnSpc>
              <a:spcBef>
                <a:spcPts val="0"/>
              </a:spcBef>
              <a:spcAft>
                <a:spcPts val="1600"/>
              </a:spcAft>
            </a:pPr>
            <a:r>
              <a:rPr lang="en"/>
              <a:t>P2.js</a:t>
            </a:r>
          </a:p>
          <a:p>
            <a:pPr indent="-228600" lvl="1" marL="914400" marR="0" rtl="0" algn="l">
              <a:lnSpc>
                <a:spcPct val="115000"/>
              </a:lnSpc>
              <a:spcBef>
                <a:spcPts val="0"/>
              </a:spcBef>
              <a:spcAft>
                <a:spcPts val="1600"/>
              </a:spcAft>
            </a:pPr>
            <a:r>
              <a:rPr lang="en"/>
              <a:t>A full-body system with springs, constraints and advanced polygon support.</a:t>
            </a:r>
          </a:p>
          <a:p>
            <a:pPr indent="-228600" lvl="0" marL="457200" marR="0" rtl="0" algn="l">
              <a:lnSpc>
                <a:spcPct val="115000"/>
              </a:lnSpc>
              <a:spcBef>
                <a:spcPts val="0"/>
              </a:spcBef>
              <a:spcAft>
                <a:spcPts val="1600"/>
              </a:spcAft>
            </a:pPr>
            <a:r>
              <a:rPr lang="en"/>
              <a:t>Box2D</a:t>
            </a:r>
          </a:p>
          <a:p>
            <a:pPr indent="-228600" lvl="1" marL="914400" marR="0" rtl="0" algn="l">
              <a:lnSpc>
                <a:spcPct val="115000"/>
              </a:lnSpc>
              <a:spcBef>
                <a:spcPts val="0"/>
              </a:spcBef>
              <a:spcAft>
                <a:spcPts val="1600"/>
              </a:spcAft>
            </a:pPr>
            <a:r>
              <a:rPr lang="en"/>
              <a:t>Available as a premium plug-in, but there are free sources. </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1" name="Shape 221"/>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Phaser Phases..........................................................preload</a:t>
            </a:r>
          </a:p>
        </p:txBody>
      </p:sp>
      <p:sp>
        <p:nvSpPr>
          <p:cNvPr id="222" name="Shape 222"/>
          <p:cNvSpPr txBox="1"/>
          <p:nvPr>
            <p:ph idx="1" type="body"/>
          </p:nvPr>
        </p:nvSpPr>
        <p:spPr>
          <a:xfrm>
            <a:off x="311700" y="1228675"/>
            <a:ext cx="8520600" cy="3340200"/>
          </a:xfrm>
          <a:prstGeom prst="rect">
            <a:avLst/>
          </a:prstGeom>
        </p:spPr>
        <p:txBody>
          <a:bodyPr anchorCtr="0" anchor="t" bIns="91425" lIns="91425" rIns="91425" tIns="91425">
            <a:noAutofit/>
          </a:bodyPr>
          <a:lstStyle/>
          <a:p>
            <a:pPr indent="-228600" lvl="0" marL="457200" marR="0" rtl="0" algn="l">
              <a:lnSpc>
                <a:spcPct val="115000"/>
              </a:lnSpc>
              <a:spcBef>
                <a:spcPts val="0"/>
              </a:spcBef>
              <a:spcAft>
                <a:spcPts val="1600"/>
              </a:spcAft>
            </a:pPr>
            <a:r>
              <a:rPr lang="en"/>
              <a:t>preload() is called first. Normally you'd use this to load your game assets (or those needed for the current State) You shouldn't create any objects in this method that require assets that you're also loading in this method, as they won't yet be available.</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8" name="Shape 228"/>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Phaser Phases............................................................CREATE</a:t>
            </a:r>
          </a:p>
        </p:txBody>
      </p:sp>
      <p:sp>
        <p:nvSpPr>
          <p:cNvPr id="229" name="Shape 229"/>
          <p:cNvSpPr txBox="1"/>
          <p:nvPr>
            <p:ph idx="1" type="body"/>
          </p:nvPr>
        </p:nvSpPr>
        <p:spPr>
          <a:xfrm>
            <a:off x="311700" y="1228675"/>
            <a:ext cx="8520600" cy="3340200"/>
          </a:xfrm>
          <a:prstGeom prst="rect">
            <a:avLst/>
          </a:prstGeom>
        </p:spPr>
        <p:txBody>
          <a:bodyPr anchorCtr="0" anchor="t" bIns="91425" lIns="91425" rIns="91425" tIns="91425">
            <a:noAutofit/>
          </a:bodyPr>
          <a:lstStyle/>
          <a:p>
            <a:pPr indent="-228600" lvl="0" marL="457200" marR="0" rtl="0" algn="l">
              <a:lnSpc>
                <a:spcPct val="115000"/>
              </a:lnSpc>
              <a:spcBef>
                <a:spcPts val="0"/>
              </a:spcBef>
              <a:spcAft>
                <a:spcPts val="1600"/>
              </a:spcAft>
            </a:pPr>
            <a:r>
              <a:rPr lang="en"/>
              <a:t>The constructor for the game state.</a:t>
            </a:r>
          </a:p>
          <a:p>
            <a:pPr indent="-228600" lvl="0" marL="457200" marR="0" rtl="0" algn="l">
              <a:lnSpc>
                <a:spcPct val="115000"/>
              </a:lnSpc>
              <a:spcBef>
                <a:spcPts val="0"/>
              </a:spcBef>
              <a:spcAft>
                <a:spcPts val="1600"/>
              </a:spcAft>
            </a:pPr>
            <a:r>
              <a:rPr lang="en"/>
              <a:t>create() is called once preload has completed, this includes the loading of any assets from the Loader. If you don't have a preload method then create is the first method called in your State.</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5" name="Shape 235"/>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Phaser Phases.............................................UPDATE &amp; Render</a:t>
            </a:r>
          </a:p>
        </p:txBody>
      </p:sp>
      <p:sp>
        <p:nvSpPr>
          <p:cNvPr id="236" name="Shape 236"/>
          <p:cNvSpPr txBox="1"/>
          <p:nvPr>
            <p:ph idx="1" type="body"/>
          </p:nvPr>
        </p:nvSpPr>
        <p:spPr>
          <a:xfrm>
            <a:off x="311700" y="1093850"/>
            <a:ext cx="8520600" cy="3340200"/>
          </a:xfrm>
          <a:prstGeom prst="rect">
            <a:avLst/>
          </a:prstGeom>
        </p:spPr>
        <p:txBody>
          <a:bodyPr anchorCtr="0" anchor="t" bIns="91425" lIns="91425" rIns="91425" tIns="91425">
            <a:noAutofit/>
          </a:bodyPr>
          <a:lstStyle/>
          <a:p>
            <a:pPr indent="-228600" lvl="0" marL="457200" marR="0" rtl="0" algn="l">
              <a:lnSpc>
                <a:spcPct val="115000"/>
              </a:lnSpc>
              <a:spcBef>
                <a:spcPts val="0"/>
              </a:spcBef>
              <a:spcAft>
                <a:spcPts val="1600"/>
              </a:spcAft>
            </a:pPr>
            <a:r>
              <a:rPr lang="en"/>
              <a:t>State.render()</a:t>
            </a:r>
          </a:p>
          <a:p>
            <a:pPr indent="-228600" lvl="1" marL="914400" marR="0" rtl="0" algn="l">
              <a:lnSpc>
                <a:spcPct val="115000"/>
              </a:lnSpc>
              <a:spcBef>
                <a:spcPts val="0"/>
              </a:spcBef>
              <a:spcAft>
                <a:spcPts val="1600"/>
              </a:spcAft>
            </a:pPr>
            <a:r>
              <a:rPr lang="en"/>
              <a:t>Called once per requestAnimationFrame.</a:t>
            </a:r>
          </a:p>
          <a:p>
            <a:pPr indent="-304800" lvl="1" marL="914400" marR="0" rtl="0" algn="l">
              <a:lnSpc>
                <a:spcPct val="115000"/>
              </a:lnSpc>
              <a:spcBef>
                <a:spcPts val="0"/>
              </a:spcBef>
              <a:spcAft>
                <a:spcPts val="1600"/>
              </a:spcAft>
              <a:buSzPct val="100000"/>
            </a:pPr>
            <a:r>
              <a:rPr lang="en" sz="1200"/>
              <a:t>Nearly all display objects in Phaser render automatically, you don't need to tell them to render. However the render method is called AFTER the game renderer and plugins have rendered, so you're able to do any final post-processing style effects here. Note that this happens before plugins postRender takes place.</a:t>
            </a:r>
          </a:p>
          <a:p>
            <a:pPr indent="-228600" lvl="0" marL="457200" marR="0" rtl="0" algn="l">
              <a:lnSpc>
                <a:spcPct val="115000"/>
              </a:lnSpc>
              <a:spcBef>
                <a:spcPts val="0"/>
              </a:spcBef>
              <a:spcAft>
                <a:spcPts val="1600"/>
              </a:spcAft>
            </a:pPr>
            <a:r>
              <a:rPr lang="en"/>
              <a:t>State.update()</a:t>
            </a:r>
          </a:p>
          <a:p>
            <a:pPr indent="-228600" lvl="1" marL="914400" marR="0" rtl="0" algn="l">
              <a:lnSpc>
                <a:spcPct val="115000"/>
              </a:lnSpc>
              <a:spcBef>
                <a:spcPts val="0"/>
              </a:spcBef>
              <a:spcAft>
                <a:spcPts val="1600"/>
              </a:spcAft>
            </a:pPr>
            <a:r>
              <a:rPr lang="en"/>
              <a:t>Called game.time.desiredFps times per second (desiredFps is 60 by default).</a:t>
            </a:r>
          </a:p>
          <a:p>
            <a:pPr indent="-304800" lvl="1" marL="914400" marR="0" rtl="0" algn="l">
              <a:lnSpc>
                <a:spcPct val="115000"/>
              </a:lnSpc>
              <a:spcBef>
                <a:spcPts val="0"/>
              </a:spcBef>
              <a:spcAft>
                <a:spcPts val="1600"/>
              </a:spcAft>
              <a:buSzPct val="100000"/>
            </a:pPr>
            <a:r>
              <a:rPr lang="en" sz="1200"/>
              <a:t>Called during the core game loop AFTER debug, physics, plugins and the Stage have had their preUpdate methods called. Called BEFORE Stage, Tweens, Sounds, Input, Physics, Particles and Plugins have had their postUpdate methods called.</a:t>
            </a:r>
          </a:p>
          <a:p>
            <a:pPr indent="-228600" lvl="0" marL="457200" marR="0" rtl="0" algn="l">
              <a:lnSpc>
                <a:spcPct val="115000"/>
              </a:lnSpc>
              <a:spcBef>
                <a:spcPts val="0"/>
              </a:spcBef>
              <a:spcAft>
                <a:spcPts val="1600"/>
              </a:spcAft>
            </a:pPr>
            <a:r>
              <a:rPr lang="en"/>
              <a:t>You can typically put all your update code in the update() function, but you will want to investigate if you can place it in render() as your game grows larger. </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x="0" y="0"/>
          <a:ext cx="0" cy="0"/>
          <a:chOff x="0" y="0"/>
          <a:chExt cx="0" cy="0"/>
        </a:xfrm>
      </p:grpSpPr>
      <p:sp>
        <p:nvSpPr>
          <p:cNvPr id="69" name="Shape 69"/>
          <p:cNvSpPr txBox="1"/>
          <p:nvPr>
            <p:ph type="title"/>
          </p:nvPr>
        </p:nvSpPr>
        <p:spPr>
          <a:xfrm>
            <a:off x="311700" y="292850"/>
            <a:ext cx="8520600" cy="801000"/>
          </a:xfrm>
          <a:prstGeom prst="rect">
            <a:avLst/>
          </a:prstGeom>
        </p:spPr>
        <p:txBody>
          <a:bodyPr anchorCtr="0" anchor="t" bIns="91425" lIns="91425" rIns="91425" tIns="91425">
            <a:noAutofit/>
          </a:bodyPr>
          <a:lstStyle/>
          <a:p>
            <a:pPr lvl="0">
              <a:spcBef>
                <a:spcPts val="0"/>
              </a:spcBef>
              <a:buNone/>
            </a:pPr>
            <a:r>
              <a:t/>
            </a:r>
            <a:endParaRPr/>
          </a:p>
        </p:txBody>
      </p:sp>
      <p:sp>
        <p:nvSpPr>
          <p:cNvPr id="70" name="Shape 70"/>
          <p:cNvSpPr txBox="1"/>
          <p:nvPr>
            <p:ph idx="1" type="body"/>
          </p:nvPr>
        </p:nvSpPr>
        <p:spPr>
          <a:xfrm>
            <a:off x="311700" y="1228675"/>
            <a:ext cx="8520600" cy="3340200"/>
          </a:xfrm>
          <a:prstGeom prst="rect">
            <a:avLst/>
          </a:prstGeom>
        </p:spPr>
        <p:txBody>
          <a:bodyPr anchorCtr="0" anchor="t" bIns="91425" lIns="91425" rIns="91425" tIns="91425">
            <a:noAutofit/>
          </a:bodyPr>
          <a:lstStyle/>
          <a:p>
            <a:pPr lvl="0">
              <a:spcBef>
                <a:spcPts val="0"/>
              </a:spcBef>
              <a:buNone/>
            </a:pPr>
            <a:r>
              <a:t/>
            </a:r>
            <a:endParaRPr/>
          </a:p>
        </p:txBody>
      </p:sp>
      <p:pic>
        <p:nvPicPr>
          <p:cNvPr id="71" name="Shape 71"/>
          <p:cNvPicPr preferRelativeResize="0"/>
          <p:nvPr/>
        </p:nvPicPr>
        <p:blipFill rotWithShape="1">
          <a:blip r:embed="rId3">
            <a:alphaModFix/>
          </a:blip>
          <a:srcRect b="15357" l="2688" r="4915" t="20167"/>
          <a:stretch/>
        </p:blipFill>
        <p:spPr>
          <a:xfrm>
            <a:off x="0" y="0"/>
            <a:ext cx="9144000" cy="5143500"/>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sp>
        <p:nvSpPr>
          <p:cNvPr id="241" name="Shape 241"/>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2" name="Shape 242"/>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Simple Example: Castlevania Loader..........................States</a:t>
            </a:r>
          </a:p>
        </p:txBody>
      </p:sp>
      <p:sp>
        <p:nvSpPr>
          <p:cNvPr id="243" name="Shape 243"/>
          <p:cNvSpPr txBox="1"/>
          <p:nvPr>
            <p:ph idx="1" type="body"/>
          </p:nvPr>
        </p:nvSpPr>
        <p:spPr>
          <a:xfrm>
            <a:off x="311700" y="1093850"/>
            <a:ext cx="8520600" cy="3340200"/>
          </a:xfrm>
          <a:prstGeom prst="rect">
            <a:avLst/>
          </a:prstGeom>
        </p:spPr>
        <p:txBody>
          <a:bodyPr anchorCtr="0" anchor="t" bIns="91425" lIns="91425" rIns="91425" tIns="91425">
            <a:noAutofit/>
          </a:bodyPr>
          <a:lstStyle/>
          <a:p>
            <a:pPr indent="-228600" lvl="0" marL="457200" marR="0" rtl="0" algn="l">
              <a:lnSpc>
                <a:spcPct val="115000"/>
              </a:lnSpc>
              <a:spcBef>
                <a:spcPts val="0"/>
              </a:spcBef>
              <a:spcAft>
                <a:spcPts val="1600"/>
              </a:spcAft>
            </a:pPr>
            <a:r>
              <a:rPr lang="en"/>
              <a:t>We can create modular game elements by using states. </a:t>
            </a:r>
          </a:p>
          <a:p>
            <a:pPr indent="-228600" lvl="0" marL="457200" marR="0" rtl="0" algn="l">
              <a:lnSpc>
                <a:spcPct val="115000"/>
              </a:lnSpc>
              <a:spcBef>
                <a:spcPts val="0"/>
              </a:spcBef>
              <a:spcAft>
                <a:spcPts val="1600"/>
              </a:spcAft>
            </a:pPr>
            <a:r>
              <a:rPr lang="en"/>
              <a:t>Castlevania Loader States</a:t>
            </a:r>
          </a:p>
          <a:p>
            <a:pPr indent="-228600" lvl="1" marL="914400" marR="0" rtl="0" algn="l">
              <a:lnSpc>
                <a:spcPct val="115000"/>
              </a:lnSpc>
              <a:spcBef>
                <a:spcPts val="0"/>
              </a:spcBef>
              <a:spcAft>
                <a:spcPts val="1600"/>
              </a:spcAft>
            </a:pPr>
            <a:r>
              <a:rPr lang="en"/>
              <a:t>Boot</a:t>
            </a:r>
          </a:p>
          <a:p>
            <a:pPr indent="-228600" lvl="1" marL="914400" marR="0" rtl="0" algn="l">
              <a:lnSpc>
                <a:spcPct val="115000"/>
              </a:lnSpc>
              <a:spcBef>
                <a:spcPts val="0"/>
              </a:spcBef>
              <a:spcAft>
                <a:spcPts val="1600"/>
              </a:spcAft>
            </a:pPr>
            <a:r>
              <a:rPr lang="en"/>
              <a:t>Preloader</a:t>
            </a:r>
          </a:p>
          <a:p>
            <a:pPr indent="-228600" lvl="1" marL="914400" marR="0" rtl="0" algn="l">
              <a:lnSpc>
                <a:spcPct val="115000"/>
              </a:lnSpc>
              <a:spcBef>
                <a:spcPts val="0"/>
              </a:spcBef>
              <a:spcAft>
                <a:spcPts val="1600"/>
              </a:spcAft>
            </a:pPr>
            <a:r>
              <a:rPr lang="en"/>
              <a:t>Main Menu</a:t>
            </a:r>
          </a:p>
          <a:p>
            <a:pPr indent="-228600" lvl="1" marL="914400" marR="0" rtl="0" algn="l">
              <a:lnSpc>
                <a:spcPct val="115000"/>
              </a:lnSpc>
              <a:spcBef>
                <a:spcPts val="0"/>
              </a:spcBef>
              <a:spcAft>
                <a:spcPts val="1600"/>
              </a:spcAft>
            </a:pPr>
            <a:r>
              <a:rPr lang="en"/>
              <a:t>Level1</a:t>
            </a:r>
          </a:p>
          <a:p>
            <a:pPr indent="-228600" lvl="0" marL="457200" marR="0" rtl="0" algn="l">
              <a:lnSpc>
                <a:spcPct val="115000"/>
              </a:lnSpc>
              <a:spcBef>
                <a:spcPts val="0"/>
              </a:spcBef>
              <a:spcAft>
                <a:spcPts val="1600"/>
              </a:spcAft>
            </a:pPr>
            <a:r>
              <a:rPr lang="en"/>
              <a:t>We start the game by starting the</a:t>
            </a:r>
          </a:p>
          <a:p>
            <a:pPr lvl="0" marR="0" rtl="0" algn="l">
              <a:lnSpc>
                <a:spcPct val="115000"/>
              </a:lnSpc>
              <a:spcBef>
                <a:spcPts val="0"/>
              </a:spcBef>
              <a:spcAft>
                <a:spcPts val="1600"/>
              </a:spcAft>
              <a:buNone/>
            </a:pPr>
            <a:r>
              <a:t/>
            </a:r>
            <a:endParaRPr/>
          </a:p>
          <a:p>
            <a:pPr indent="-228600" lvl="0" marL="457200" marR="0" rtl="0" algn="l">
              <a:lnSpc>
                <a:spcPct val="115000"/>
              </a:lnSpc>
              <a:spcBef>
                <a:spcPts val="0"/>
              </a:spcBef>
              <a:spcAft>
                <a:spcPts val="1600"/>
              </a:spcAft>
            </a:pPr>
            <a:r>
              <a:rPr lang="en"/>
              <a:t>Each state has its own phases. </a:t>
            </a:r>
          </a:p>
          <a:p>
            <a:pPr lvl="0" marR="0" rtl="0" algn="l">
              <a:lnSpc>
                <a:spcPct val="115000"/>
              </a:lnSpc>
              <a:spcBef>
                <a:spcPts val="0"/>
              </a:spcBef>
              <a:spcAft>
                <a:spcPts val="1600"/>
              </a:spcAft>
              <a:buNone/>
            </a:pPr>
            <a:r>
              <a:t/>
            </a:r>
            <a:endParaRPr/>
          </a:p>
        </p:txBody>
      </p:sp>
      <p:sp>
        <p:nvSpPr>
          <p:cNvPr id="244" name="Shape 244"/>
          <p:cNvSpPr/>
          <p:nvPr/>
        </p:nvSpPr>
        <p:spPr>
          <a:xfrm>
            <a:off x="5680550" y="1556475"/>
            <a:ext cx="3148800" cy="2877900"/>
          </a:xfrm>
          <a:prstGeom prst="rect">
            <a:avLst/>
          </a:prstGeom>
          <a:solidFill>
            <a:srgbClr val="66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45" name="Shape 245"/>
          <p:cNvPicPr preferRelativeResize="0"/>
          <p:nvPr/>
        </p:nvPicPr>
        <p:blipFill rotWithShape="1">
          <a:blip r:embed="rId3">
            <a:alphaModFix/>
          </a:blip>
          <a:srcRect b="22261" l="20532" r="45121" t="26432"/>
          <a:stretch/>
        </p:blipFill>
        <p:spPr>
          <a:xfrm>
            <a:off x="5832625" y="1699537"/>
            <a:ext cx="2826698" cy="2638824"/>
          </a:xfrm>
          <a:prstGeom prst="rect">
            <a:avLst/>
          </a:prstGeom>
          <a:noFill/>
          <a:ln>
            <a:noFill/>
          </a:ln>
        </p:spPr>
      </p:pic>
      <p:sp>
        <p:nvSpPr>
          <p:cNvPr id="246" name="Shape 246"/>
          <p:cNvSpPr txBox="1"/>
          <p:nvPr/>
        </p:nvSpPr>
        <p:spPr>
          <a:xfrm>
            <a:off x="753225" y="3034450"/>
            <a:ext cx="6198000" cy="723000"/>
          </a:xfrm>
          <a:prstGeom prst="rect">
            <a:avLst/>
          </a:prstGeom>
          <a:noFill/>
          <a:ln>
            <a:noFill/>
          </a:ln>
        </p:spPr>
        <p:txBody>
          <a:bodyPr anchorCtr="0" anchor="t" bIns="91425" lIns="91425" rIns="91425" tIns="91425">
            <a:noAutofit/>
          </a:bodyPr>
          <a:lstStyle/>
          <a:p>
            <a:pPr lvl="0">
              <a:spcBef>
                <a:spcPts val="0"/>
              </a:spcBef>
              <a:buNone/>
            </a:pPr>
            <a:r>
              <a:rPr lang="en" sz="1800">
                <a:solidFill>
                  <a:srgbClr val="666666"/>
                </a:solidFill>
                <a:latin typeface="Source Code Pro"/>
                <a:ea typeface="Source Code Pro"/>
                <a:cs typeface="Source Code Pro"/>
                <a:sym typeface="Source Code Pro"/>
              </a:rPr>
              <a:t>Boot state.</a:t>
            </a:r>
          </a:p>
        </p:txBody>
      </p:sp>
      <p:sp>
        <p:nvSpPr>
          <p:cNvPr id="247" name="Shape 247"/>
          <p:cNvSpPr txBox="1"/>
          <p:nvPr/>
        </p:nvSpPr>
        <p:spPr>
          <a:xfrm>
            <a:off x="311700" y="4509150"/>
            <a:ext cx="5883000" cy="5583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1800">
                <a:solidFill>
                  <a:schemeClr val="dk2"/>
                </a:solidFill>
                <a:latin typeface="Source Code Pro"/>
                <a:ea typeface="Source Code Pro"/>
                <a:cs typeface="Source Code Pro"/>
                <a:sym typeface="Source Code Pro"/>
              </a:rPr>
              <a:t>Code: </a:t>
            </a:r>
            <a:r>
              <a:rPr b="1" lang="en">
                <a:solidFill>
                  <a:schemeClr val="dk2"/>
                </a:solidFill>
                <a:latin typeface="Source Code Pro"/>
                <a:ea typeface="Source Code Pro"/>
                <a:cs typeface="Source Code Pro"/>
                <a:sym typeface="Source Code Pro"/>
              </a:rPr>
              <a:t>Basics/AdvancedPhaserSetup</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53" name="Shape 253"/>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TankGame......................................................in typescript</a:t>
            </a:r>
          </a:p>
        </p:txBody>
      </p:sp>
      <p:sp>
        <p:nvSpPr>
          <p:cNvPr id="254" name="Shape 254"/>
          <p:cNvSpPr txBox="1"/>
          <p:nvPr>
            <p:ph idx="1" type="body"/>
          </p:nvPr>
        </p:nvSpPr>
        <p:spPr>
          <a:xfrm>
            <a:off x="311700" y="1228675"/>
            <a:ext cx="8520600" cy="33402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en"/>
              <a:t>Look at the Code</a:t>
            </a:r>
          </a:p>
          <a:p>
            <a:pPr indent="-228600" lvl="0" marL="457200" marR="0" rtl="0" algn="l">
              <a:lnSpc>
                <a:spcPct val="115000"/>
              </a:lnSpc>
              <a:spcBef>
                <a:spcPts val="0"/>
              </a:spcBef>
              <a:spcAft>
                <a:spcPts val="1600"/>
              </a:spcAft>
            </a:pPr>
            <a:r>
              <a:rPr lang="en"/>
              <a:t>Uses arcade physics</a:t>
            </a:r>
          </a:p>
          <a:p>
            <a:pPr indent="-228600" lvl="0" marL="457200" marR="0" rtl="0" algn="l">
              <a:lnSpc>
                <a:spcPct val="115000"/>
              </a:lnSpc>
              <a:spcBef>
                <a:spcPts val="0"/>
              </a:spcBef>
              <a:spcAft>
                <a:spcPts val="1600"/>
              </a:spcAft>
            </a:pPr>
            <a:r>
              <a:rPr lang="en"/>
              <a:t>Port of the JS EX</a:t>
            </a:r>
          </a:p>
          <a:p>
            <a:pPr lvl="0" marR="0" rtl="0" algn="l">
              <a:lnSpc>
                <a:spcPct val="115000"/>
              </a:lnSpc>
              <a:spcBef>
                <a:spcPts val="0"/>
              </a:spcBef>
              <a:spcAft>
                <a:spcPts val="1600"/>
              </a:spcAft>
              <a:buNone/>
            </a:pPr>
            <a:r>
              <a:t/>
            </a:r>
            <a:endParaRPr/>
          </a:p>
          <a:p>
            <a:pPr lvl="0" marR="0" rtl="0" algn="l">
              <a:lnSpc>
                <a:spcPct val="115000"/>
              </a:lnSpc>
              <a:spcBef>
                <a:spcPts val="0"/>
              </a:spcBef>
              <a:spcAft>
                <a:spcPts val="1600"/>
              </a:spcAft>
              <a:buNone/>
            </a:pPr>
            <a:r>
              <a:t/>
            </a:r>
            <a:endParaRPr/>
          </a:p>
        </p:txBody>
      </p:sp>
      <p:pic>
        <p:nvPicPr>
          <p:cNvPr id="255" name="Shape 255"/>
          <p:cNvPicPr preferRelativeResize="0"/>
          <p:nvPr/>
        </p:nvPicPr>
        <p:blipFill rotWithShape="1">
          <a:blip r:embed="rId3">
            <a:alphaModFix/>
          </a:blip>
          <a:srcRect b="14862" l="23422" r="21953" t="19226"/>
          <a:stretch/>
        </p:blipFill>
        <p:spPr>
          <a:xfrm>
            <a:off x="3764150" y="1178650"/>
            <a:ext cx="4495348" cy="3390225"/>
          </a:xfrm>
          <a:prstGeom prst="rect">
            <a:avLst/>
          </a:prstGeom>
          <a:noFill/>
          <a:ln>
            <a:noFill/>
          </a:ln>
        </p:spPr>
      </p:pic>
      <p:sp>
        <p:nvSpPr>
          <p:cNvPr id="256" name="Shape 256"/>
          <p:cNvSpPr txBox="1"/>
          <p:nvPr/>
        </p:nvSpPr>
        <p:spPr>
          <a:xfrm>
            <a:off x="311700" y="4568875"/>
            <a:ext cx="4786200" cy="5583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1800">
                <a:solidFill>
                  <a:schemeClr val="dk2"/>
                </a:solidFill>
                <a:latin typeface="Source Code Pro"/>
                <a:ea typeface="Source Code Pro"/>
                <a:cs typeface="Source Code Pro"/>
                <a:sym typeface="Source Code Pro"/>
              </a:rPr>
              <a:t>Code: </a:t>
            </a:r>
            <a:r>
              <a:rPr b="1" lang="en">
                <a:solidFill>
                  <a:schemeClr val="dk2"/>
                </a:solidFill>
                <a:latin typeface="Source Code Pro"/>
                <a:ea typeface="Source Code Pro"/>
                <a:cs typeface="Source Code Pro"/>
                <a:sym typeface="Source Code Pro"/>
              </a:rPr>
              <a:t>TankGame</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2" name="Shape 262"/>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WebGl Filters</a:t>
            </a:r>
          </a:p>
        </p:txBody>
      </p:sp>
      <p:sp>
        <p:nvSpPr>
          <p:cNvPr id="263" name="Shape 263"/>
          <p:cNvSpPr txBox="1"/>
          <p:nvPr>
            <p:ph idx="1" type="body"/>
          </p:nvPr>
        </p:nvSpPr>
        <p:spPr>
          <a:xfrm>
            <a:off x="311700" y="1228675"/>
            <a:ext cx="8520600" cy="3340200"/>
          </a:xfrm>
          <a:prstGeom prst="rect">
            <a:avLst/>
          </a:prstGeom>
        </p:spPr>
        <p:txBody>
          <a:bodyPr anchorCtr="0" anchor="t" bIns="91425" lIns="91425" rIns="91425" tIns="91425">
            <a:noAutofit/>
          </a:bodyPr>
          <a:lstStyle/>
          <a:p>
            <a:pPr indent="-342900" lvl="0" marL="457200" marR="0" rtl="0" algn="l">
              <a:lnSpc>
                <a:spcPct val="115000"/>
              </a:lnSpc>
              <a:spcBef>
                <a:spcPts val="0"/>
              </a:spcBef>
              <a:spcAft>
                <a:spcPts val="1600"/>
              </a:spcAft>
              <a:buClr>
                <a:schemeClr val="dk2"/>
              </a:buClr>
              <a:buSzPct val="100000"/>
              <a:buFont typeface="Source Code Pro"/>
            </a:pPr>
            <a:r>
              <a:rPr lang="en"/>
              <a:t>Phaser’s rendering engine, Pixi.JS, supports OpenGl shaders.  </a:t>
            </a:r>
          </a:p>
          <a:p>
            <a:pPr indent="-228600" lvl="1" marL="914400" marR="0" rtl="0" algn="l">
              <a:lnSpc>
                <a:spcPct val="115000"/>
              </a:lnSpc>
              <a:spcBef>
                <a:spcPts val="0"/>
              </a:spcBef>
              <a:spcAft>
                <a:spcPts val="1600"/>
              </a:spcAft>
            </a:pPr>
            <a:r>
              <a:rPr lang="en"/>
              <a:t>Phaser an Pixi calls shaders “filters.” </a:t>
            </a:r>
          </a:p>
          <a:p>
            <a:pPr indent="-228600" lvl="0" marL="457200" marR="0" rtl="0" algn="l">
              <a:lnSpc>
                <a:spcPct val="115000"/>
              </a:lnSpc>
              <a:spcBef>
                <a:spcPts val="0"/>
              </a:spcBef>
              <a:spcAft>
                <a:spcPts val="1600"/>
              </a:spcAft>
            </a:pPr>
            <a:r>
              <a:rPr lang="en"/>
              <a:t>See the built-in filters here: </a:t>
            </a:r>
            <a:r>
              <a:rPr lang="en" sz="1400" u="sng">
                <a:solidFill>
                  <a:schemeClr val="accent5"/>
                </a:solidFill>
                <a:latin typeface="Arial"/>
                <a:ea typeface="Arial"/>
                <a:cs typeface="Arial"/>
                <a:sym typeface="Arial"/>
                <a:hlinkClick r:id="rId3"/>
              </a:rPr>
              <a:t>http://www.goodboydigital.com/pixijs-webgl-filters/</a:t>
            </a:r>
          </a:p>
          <a:p>
            <a:pPr indent="-228600" lvl="0" marL="457200" marR="0" rtl="0" algn="l">
              <a:lnSpc>
                <a:spcPct val="115000"/>
              </a:lnSpc>
              <a:spcBef>
                <a:spcPts val="0"/>
              </a:spcBef>
              <a:spcAft>
                <a:spcPts val="1600"/>
              </a:spcAft>
            </a:pPr>
            <a:r>
              <a:rPr lang="en"/>
              <a:t>WebGL support is the reason I’ve labeled this talk “Modern.” </a:t>
            </a:r>
          </a:p>
          <a:p>
            <a:pPr indent="-228600" lvl="0" marL="457200" marR="0" rtl="0" algn="l">
              <a:lnSpc>
                <a:spcPct val="115000"/>
              </a:lnSpc>
              <a:spcBef>
                <a:spcPts val="0"/>
              </a:spcBef>
              <a:spcAft>
                <a:spcPts val="1600"/>
              </a:spcAft>
            </a:pPr>
            <a:r>
              <a:rPr lang="en"/>
              <a:t>They are also stackable and nestable so a sprite can have multiple webGL filters attached to it with another sprite inside it with multiple webGL filters on that.</a:t>
            </a:r>
          </a:p>
          <a:p>
            <a:pPr indent="-228600" lvl="0" marL="457200" rtl="0">
              <a:spcBef>
                <a:spcPts val="0"/>
              </a:spcBef>
            </a:pPr>
            <a:r>
              <a:rPr lang="en"/>
              <a:t>See example: </a:t>
            </a:r>
            <a:r>
              <a:rPr b="1" lang="en" sz="1400"/>
              <a:t>WebGL/Shaders_Filters/WebGL_PlaneDeformation/</a:t>
            </a:r>
          </a:p>
        </p:txBody>
      </p:sp>
      <p:pic>
        <p:nvPicPr>
          <p:cNvPr id="264" name="Shape 264"/>
          <p:cNvPicPr preferRelativeResize="0"/>
          <p:nvPr/>
        </p:nvPicPr>
        <p:blipFill>
          <a:blip r:embed="rId4">
            <a:alphaModFix/>
          </a:blip>
          <a:stretch>
            <a:fillRect/>
          </a:stretch>
        </p:blipFill>
        <p:spPr>
          <a:xfrm>
            <a:off x="6269724" y="58074"/>
            <a:ext cx="1915849" cy="1170599"/>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0000"/>
        </a:solidFill>
      </p:bgPr>
    </p:bg>
    <p:spTree>
      <p:nvGrpSpPr>
        <p:cNvPr id="268" name="Shape 268"/>
        <p:cNvGrpSpPr/>
        <p:nvPr/>
      </p:nvGrpSpPr>
      <p:grpSpPr>
        <a:xfrm>
          <a:off x="0" y="0"/>
          <a:ext cx="0" cy="0"/>
          <a:chOff x="0" y="0"/>
          <a:chExt cx="0" cy="0"/>
        </a:xfrm>
      </p:grpSpPr>
      <p:sp>
        <p:nvSpPr>
          <p:cNvPr id="269" name="Shape 269"/>
          <p:cNvSpPr txBox="1"/>
          <p:nvPr>
            <p:ph type="title"/>
          </p:nvPr>
        </p:nvSpPr>
        <p:spPr>
          <a:xfrm>
            <a:off x="490250" y="526350"/>
            <a:ext cx="5618700" cy="4090800"/>
          </a:xfrm>
          <a:prstGeom prst="rect">
            <a:avLst/>
          </a:prstGeom>
        </p:spPr>
        <p:txBody>
          <a:bodyPr anchorCtr="0" anchor="ctr" bIns="91425" lIns="91425" rIns="91425" tIns="91425">
            <a:noAutofit/>
          </a:bodyPr>
          <a:lstStyle/>
          <a:p>
            <a:pPr lvl="0">
              <a:spcBef>
                <a:spcPts val="0"/>
              </a:spcBef>
              <a:buNone/>
            </a:pPr>
            <a:r>
              <a:rPr lang="en"/>
              <a:t>PHASER</a:t>
            </a:r>
          </a:p>
          <a:p>
            <a:pPr lvl="0">
              <a:spcBef>
                <a:spcPts val="0"/>
              </a:spcBef>
              <a:buNone/>
            </a:pPr>
            <a:r>
              <a:rPr lang="en"/>
              <a:t>Deployment </a:t>
            </a:r>
          </a:p>
        </p:txBody>
      </p:sp>
      <p:pic>
        <p:nvPicPr>
          <p:cNvPr id="270" name="Shape 270"/>
          <p:cNvPicPr preferRelativeResize="0"/>
          <p:nvPr/>
        </p:nvPicPr>
        <p:blipFill>
          <a:blip r:embed="rId3">
            <a:alphaModFix/>
          </a:blip>
          <a:stretch>
            <a:fillRect/>
          </a:stretch>
        </p:blipFill>
        <p:spPr>
          <a:xfrm>
            <a:off x="3359987" y="661987"/>
            <a:ext cx="3819525" cy="3819525"/>
          </a:xfrm>
          <a:prstGeom prst="rect">
            <a:avLst/>
          </a:prstGeom>
          <a:noFill/>
          <a:ln>
            <a:noFill/>
          </a:ln>
        </p:spPr>
      </p:pic>
      <p:pic>
        <p:nvPicPr>
          <p:cNvPr id="271" name="Shape 271"/>
          <p:cNvPicPr preferRelativeResize="0"/>
          <p:nvPr/>
        </p:nvPicPr>
        <p:blipFill rotWithShape="1">
          <a:blip r:embed="rId4">
            <a:alphaModFix/>
          </a:blip>
          <a:srcRect b="0" l="0" r="15103" t="0"/>
          <a:stretch/>
        </p:blipFill>
        <p:spPr>
          <a:xfrm>
            <a:off x="5901374" y="2231674"/>
            <a:ext cx="3242624" cy="2911824"/>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7" name="Shape 277"/>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Cordova</a:t>
            </a:r>
          </a:p>
        </p:txBody>
      </p:sp>
      <p:sp>
        <p:nvSpPr>
          <p:cNvPr id="278" name="Shape 278"/>
          <p:cNvSpPr txBox="1"/>
          <p:nvPr>
            <p:ph idx="1" type="body"/>
          </p:nvPr>
        </p:nvSpPr>
        <p:spPr>
          <a:xfrm>
            <a:off x="311700" y="1228675"/>
            <a:ext cx="8520600" cy="3340200"/>
          </a:xfrm>
          <a:prstGeom prst="rect">
            <a:avLst/>
          </a:prstGeom>
        </p:spPr>
        <p:txBody>
          <a:bodyPr anchorCtr="0" anchor="t" bIns="91425" lIns="91425" rIns="91425" tIns="91425">
            <a:noAutofit/>
          </a:bodyPr>
          <a:lstStyle/>
          <a:p>
            <a:pPr indent="-342900" lvl="0" marL="457200" marR="0" rtl="0" algn="l">
              <a:lnSpc>
                <a:spcPct val="115000"/>
              </a:lnSpc>
              <a:spcBef>
                <a:spcPts val="0"/>
              </a:spcBef>
              <a:spcAft>
                <a:spcPts val="1600"/>
              </a:spcAft>
              <a:buClr>
                <a:schemeClr val="dk2"/>
              </a:buClr>
              <a:buSzPct val="100000"/>
              <a:buFont typeface="Source Code Pro"/>
            </a:pPr>
            <a:r>
              <a:rPr lang="en"/>
              <a:t>Cordova wraps your HTML/JavaScript app into a native container which can access the device functions of several platforms. These functions are exposed via a </a:t>
            </a:r>
            <a:r>
              <a:rPr lang="en">
                <a:solidFill>
                  <a:srgbClr val="FF0000"/>
                </a:solidFill>
              </a:rPr>
              <a:t>unified JavaScript API</a:t>
            </a:r>
            <a:r>
              <a:rPr lang="en"/>
              <a:t>, allowing you to easily write one set of code to target nearly every phone or tablet on the market today and publish to their app stores.</a:t>
            </a:r>
          </a:p>
        </p:txBody>
      </p:sp>
      <p:pic>
        <p:nvPicPr>
          <p:cNvPr id="279" name="Shape 279"/>
          <p:cNvPicPr preferRelativeResize="0"/>
          <p:nvPr/>
        </p:nvPicPr>
        <p:blipFill rotWithShape="1">
          <a:blip r:embed="rId3">
            <a:alphaModFix/>
          </a:blip>
          <a:srcRect b="30915" l="38819" r="0" t="49731"/>
          <a:stretch/>
        </p:blipFill>
        <p:spPr>
          <a:xfrm>
            <a:off x="1886675" y="3573450"/>
            <a:ext cx="5034974" cy="995424"/>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x="0" y="0"/>
          <a:ext cx="0" cy="0"/>
          <a:chOff x="0" y="0"/>
          <a:chExt cx="0" cy="0"/>
        </a:xfrm>
      </p:grpSpPr>
      <p:sp>
        <p:nvSpPr>
          <p:cNvPr id="284" name="Shape 284"/>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5" name="Shape 285"/>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Intel XDK..........................................................................1</a:t>
            </a:r>
          </a:p>
        </p:txBody>
      </p:sp>
      <p:sp>
        <p:nvSpPr>
          <p:cNvPr id="286" name="Shape 286"/>
          <p:cNvSpPr txBox="1"/>
          <p:nvPr>
            <p:ph idx="1" type="body"/>
          </p:nvPr>
        </p:nvSpPr>
        <p:spPr>
          <a:xfrm>
            <a:off x="311700" y="1228675"/>
            <a:ext cx="8520600" cy="3340200"/>
          </a:xfrm>
          <a:prstGeom prst="rect">
            <a:avLst/>
          </a:prstGeom>
          <a:ln>
            <a:noFill/>
          </a:ln>
        </p:spPr>
        <p:txBody>
          <a:bodyPr anchorCtr="0" anchor="t" bIns="91425" lIns="91425" rIns="91425" tIns="91425">
            <a:noAutofit/>
          </a:bodyPr>
          <a:lstStyle/>
          <a:p>
            <a:pPr indent="-342900" lvl="0" marL="457200" marR="0" rtl="0" algn="l">
              <a:lnSpc>
                <a:spcPct val="115000"/>
              </a:lnSpc>
              <a:spcBef>
                <a:spcPts val="0"/>
              </a:spcBef>
              <a:spcAft>
                <a:spcPts val="1600"/>
              </a:spcAft>
              <a:buClr>
                <a:schemeClr val="dk2"/>
              </a:buClr>
              <a:buSzPct val="100000"/>
              <a:buFont typeface="Source Code Pro"/>
            </a:pPr>
            <a:r>
              <a:rPr lang="en"/>
              <a:t>All-in-one development environment to easily simulate, test, tune, and deploy games to many app stores using one code base. </a:t>
            </a:r>
          </a:p>
          <a:p>
            <a:pPr indent="-228600" lvl="0" marL="457200" marR="0" rtl="0" algn="l">
              <a:lnSpc>
                <a:spcPct val="115000"/>
              </a:lnSpc>
              <a:spcBef>
                <a:spcPts val="0"/>
              </a:spcBef>
              <a:spcAft>
                <a:spcPts val="1600"/>
              </a:spcAft>
            </a:pPr>
            <a:r>
              <a:rPr lang="en"/>
              <a:t>Game engine support for Construct2, Cocos2D, </a:t>
            </a:r>
            <a:r>
              <a:rPr lang="en">
                <a:solidFill>
                  <a:srgbClr val="FF0000"/>
                </a:solidFill>
              </a:rPr>
              <a:t>Phaser</a:t>
            </a:r>
            <a:r>
              <a:rPr lang="en"/>
              <a:t>, Pixi.js*, and Easel.JS to easily import assets and code.</a:t>
            </a:r>
          </a:p>
          <a:p>
            <a:pPr indent="-228600" lvl="0" marL="457200" marR="0" rtl="0" algn="l">
              <a:lnSpc>
                <a:spcPct val="115000"/>
              </a:lnSpc>
              <a:spcBef>
                <a:spcPts val="0"/>
              </a:spcBef>
              <a:spcAft>
                <a:spcPts val="1600"/>
              </a:spcAft>
            </a:pPr>
            <a:r>
              <a:rPr lang="en"/>
              <a:t>The Intel XDK Game Asset Manager provides a central place to view game assets, including viewing animation (if any) and details. The Game Asset Manager also generates a code snippet for each selected asset that you can use to help you develop your HTML5/JavaScript/CSS game sources.</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sp>
        <p:nvSpPr>
          <p:cNvPr id="291" name="Shape 291"/>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2" name="Shape 292"/>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Intel XDK..........................................................................2</a:t>
            </a:r>
          </a:p>
        </p:txBody>
      </p:sp>
      <p:sp>
        <p:nvSpPr>
          <p:cNvPr id="293" name="Shape 293"/>
          <p:cNvSpPr txBox="1"/>
          <p:nvPr>
            <p:ph idx="1" type="body"/>
          </p:nvPr>
        </p:nvSpPr>
        <p:spPr>
          <a:xfrm>
            <a:off x="311700" y="1228675"/>
            <a:ext cx="8520600" cy="3340200"/>
          </a:xfrm>
          <a:prstGeom prst="rect">
            <a:avLst/>
          </a:prstGeom>
        </p:spPr>
        <p:txBody>
          <a:bodyPr anchorCtr="0" anchor="t" bIns="91425" lIns="91425" rIns="91425" tIns="91425">
            <a:noAutofit/>
          </a:bodyPr>
          <a:lstStyle/>
          <a:p>
            <a:pPr indent="-228600" lvl="0" marL="457200" marR="0" rtl="0" algn="l">
              <a:lnSpc>
                <a:spcPct val="115000"/>
              </a:lnSpc>
              <a:spcBef>
                <a:spcPts val="0"/>
              </a:spcBef>
              <a:spcAft>
                <a:spcPts val="1600"/>
              </a:spcAft>
            </a:pPr>
            <a:r>
              <a:rPr lang="en"/>
              <a:t>Google Play Game Services and Apple Game Center services support to drive engagement, socialize, and reward players.</a:t>
            </a:r>
          </a:p>
          <a:p>
            <a:pPr indent="-228600" lvl="0" marL="457200" marR="0" rtl="0" algn="l">
              <a:lnSpc>
                <a:spcPct val="115000"/>
              </a:lnSpc>
              <a:spcBef>
                <a:spcPts val="0"/>
              </a:spcBef>
              <a:spcAft>
                <a:spcPts val="1600"/>
              </a:spcAft>
            </a:pPr>
            <a:r>
              <a:rPr lang="en"/>
              <a:t>W3C Gamepad API support enables high-impact game interaction using gamepad or joystick devices</a:t>
            </a:r>
          </a:p>
          <a:p>
            <a:pPr indent="-228600" lvl="0" marL="457200" marR="0" rtl="0" algn="l">
              <a:lnSpc>
                <a:spcPct val="115000"/>
              </a:lnSpc>
              <a:spcBef>
                <a:spcPts val="0"/>
              </a:spcBef>
              <a:spcAft>
                <a:spcPts val="1600"/>
              </a:spcAft>
            </a:pPr>
            <a:r>
              <a:rPr lang="en"/>
              <a:t>Apache Cordova plugins and APIs to monetize and market action-packed multi-OS games</a:t>
            </a:r>
          </a:p>
          <a:p>
            <a:pPr indent="-228600" lvl="0" marL="457200" marR="0" rtl="0" algn="l">
              <a:lnSpc>
                <a:spcPct val="115000"/>
              </a:lnSpc>
              <a:spcBef>
                <a:spcPts val="0"/>
              </a:spcBef>
              <a:spcAft>
                <a:spcPts val="1600"/>
              </a:spcAft>
            </a:pPr>
            <a:r>
              <a:rPr lang="en"/>
              <a:t>Works with Cordova</a:t>
            </a:r>
          </a:p>
          <a:p>
            <a:pPr indent="-228600" lvl="0" marL="457200" marR="0" rtl="0" algn="l">
              <a:lnSpc>
                <a:spcPct val="115000"/>
              </a:lnSpc>
              <a:spcBef>
                <a:spcPts val="0"/>
              </a:spcBef>
              <a:spcAft>
                <a:spcPts val="1600"/>
              </a:spcAft>
            </a:pPr>
            <a:r>
              <a:rPr lang="en"/>
              <a:t>“Easy Path to HTML5 App Development, Fast Path to Multi-OS App Stores”</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9" name="Shape 299"/>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Aws,Heroku,Web Servers..................Where to put your stuff</a:t>
            </a:r>
          </a:p>
        </p:txBody>
      </p:sp>
      <p:sp>
        <p:nvSpPr>
          <p:cNvPr id="300" name="Shape 300"/>
          <p:cNvSpPr txBox="1"/>
          <p:nvPr>
            <p:ph idx="1" type="body"/>
          </p:nvPr>
        </p:nvSpPr>
        <p:spPr>
          <a:xfrm>
            <a:off x="311700" y="1228675"/>
            <a:ext cx="8520600" cy="33402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t/>
            </a:r>
            <a:endParaRPr sz="2400"/>
          </a:p>
          <a:p>
            <a:pPr lvl="0" marR="0" rtl="0" algn="ctr">
              <a:lnSpc>
                <a:spcPct val="115000"/>
              </a:lnSpc>
              <a:spcBef>
                <a:spcPts val="0"/>
              </a:spcBef>
              <a:spcAft>
                <a:spcPts val="1600"/>
              </a:spcAft>
              <a:buNone/>
            </a:pPr>
            <a:r>
              <a:rPr lang="en" sz="2400"/>
              <a:t>What do you use to host your web applications?</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 name="Shape 304"/>
        <p:cNvGrpSpPr/>
        <p:nvPr/>
      </p:nvGrpSpPr>
      <p:grpSpPr>
        <a:xfrm>
          <a:off x="0" y="0"/>
          <a:ext cx="0" cy="0"/>
          <a:chOff x="0" y="0"/>
          <a:chExt cx="0" cy="0"/>
        </a:xfrm>
      </p:grpSpPr>
      <p:sp>
        <p:nvSpPr>
          <p:cNvPr id="305" name="Shape 305"/>
          <p:cNvSpPr/>
          <p:nvPr/>
        </p:nvSpPr>
        <p:spPr>
          <a:xfrm>
            <a:off x="-74775" y="-41550"/>
            <a:ext cx="9356400" cy="5268300"/>
          </a:xfrm>
          <a:prstGeom prst="rect">
            <a:avLst/>
          </a:prstGeom>
          <a:solidFill>
            <a:srgbClr val="FFE5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6" name="Shape 306"/>
          <p:cNvSpPr/>
          <p:nvPr/>
        </p:nvSpPr>
        <p:spPr>
          <a:xfrm>
            <a:off x="99700" y="74775"/>
            <a:ext cx="8957400" cy="5068800"/>
          </a:xfrm>
          <a:prstGeom prst="roundRect">
            <a:avLst>
              <a:gd fmla="val 16667" name="adj"/>
            </a:avLst>
          </a:prstGeom>
          <a:solidFill>
            <a:srgbClr val="FCE5C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7" name="Shape 307"/>
          <p:cNvSpPr/>
          <p:nvPr/>
        </p:nvSpPr>
        <p:spPr>
          <a:xfrm>
            <a:off x="1196550" y="301850"/>
            <a:ext cx="1238100" cy="630600"/>
          </a:xfrm>
          <a:prstGeom prst="rect">
            <a:avLst/>
          </a:prstGeom>
          <a:solidFill>
            <a:srgbClr val="FFE599"/>
          </a:solidFill>
          <a:ln cap="flat" cmpd="sng" w="19050">
            <a:solidFill>
              <a:schemeClr val="dk2"/>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8" name="Shape 308"/>
          <p:cNvSpPr/>
          <p:nvPr/>
        </p:nvSpPr>
        <p:spPr>
          <a:xfrm>
            <a:off x="2584225" y="301850"/>
            <a:ext cx="5662800" cy="630600"/>
          </a:xfrm>
          <a:prstGeom prst="rect">
            <a:avLst/>
          </a:prstGeom>
          <a:solidFill>
            <a:srgbClr val="93C47D"/>
          </a:solidFill>
          <a:ln cap="flat" cmpd="sng" w="19050">
            <a:solidFill>
              <a:schemeClr val="dk2"/>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9" name="Shape 309"/>
          <p:cNvSpPr txBox="1"/>
          <p:nvPr>
            <p:ph type="title"/>
          </p:nvPr>
        </p:nvSpPr>
        <p:spPr>
          <a:xfrm>
            <a:off x="2584225" y="140450"/>
            <a:ext cx="5662800" cy="363600"/>
          </a:xfrm>
          <a:prstGeom prst="rect">
            <a:avLst/>
          </a:prstGeom>
        </p:spPr>
        <p:txBody>
          <a:bodyPr anchorCtr="0" anchor="t" bIns="91425" lIns="91425" rIns="91425" tIns="91425">
            <a:noAutofit/>
          </a:bodyPr>
          <a:lstStyle/>
          <a:p>
            <a:pPr lvl="0" algn="ctr">
              <a:spcBef>
                <a:spcPts val="0"/>
              </a:spcBef>
              <a:buNone/>
            </a:pPr>
            <a:r>
              <a:rPr lang="en" u="sng">
                <a:solidFill>
                  <a:schemeClr val="hlink"/>
                </a:solidFill>
                <a:hlinkClick r:id="rId3"/>
              </a:rPr>
              <a:t>http://phaser.io/examples</a:t>
            </a:r>
          </a:p>
        </p:txBody>
      </p:sp>
      <p:pic>
        <p:nvPicPr>
          <p:cNvPr id="310" name="Shape 310"/>
          <p:cNvPicPr preferRelativeResize="0"/>
          <p:nvPr/>
        </p:nvPicPr>
        <p:blipFill rotWithShape="1">
          <a:blip r:embed="rId4">
            <a:alphaModFix/>
          </a:blip>
          <a:srcRect b="0" l="0" r="0" t="10825"/>
          <a:stretch/>
        </p:blipFill>
        <p:spPr>
          <a:xfrm>
            <a:off x="1160125" y="1017649"/>
            <a:ext cx="7087024" cy="3949949"/>
          </a:xfrm>
          <a:prstGeom prst="rect">
            <a:avLst/>
          </a:prstGeom>
          <a:noFill/>
          <a:ln>
            <a:noFill/>
          </a:ln>
        </p:spPr>
      </p:pic>
      <p:sp>
        <p:nvSpPr>
          <p:cNvPr id="311" name="Shape 311"/>
          <p:cNvSpPr txBox="1"/>
          <p:nvPr/>
        </p:nvSpPr>
        <p:spPr>
          <a:xfrm>
            <a:off x="1148100" y="414200"/>
            <a:ext cx="1459200" cy="558300"/>
          </a:xfrm>
          <a:prstGeom prst="rect">
            <a:avLst/>
          </a:prstGeom>
          <a:noFill/>
          <a:ln>
            <a:noFill/>
          </a:ln>
        </p:spPr>
        <p:txBody>
          <a:bodyPr anchorCtr="0" anchor="t" bIns="91425" lIns="91425" rIns="91425" tIns="91425">
            <a:noAutofit/>
          </a:bodyPr>
          <a:lstStyle/>
          <a:p>
            <a:pPr lvl="0">
              <a:spcBef>
                <a:spcPts val="0"/>
              </a:spcBef>
              <a:buNone/>
            </a:pPr>
            <a:r>
              <a:rPr lang="en" sz="1600"/>
              <a:t>RESOURCE</a:t>
            </a:r>
          </a:p>
        </p:txBody>
      </p:sp>
      <p:sp>
        <p:nvSpPr>
          <p:cNvPr id="312" name="Shape 312"/>
          <p:cNvSpPr/>
          <p:nvPr/>
        </p:nvSpPr>
        <p:spPr>
          <a:xfrm>
            <a:off x="3924850" y="3954775"/>
            <a:ext cx="5011800" cy="558300"/>
          </a:xfrm>
          <a:prstGeom prst="rect">
            <a:avLst/>
          </a:prstGeom>
          <a:solidFill>
            <a:srgbClr val="DB1F46">
              <a:alpha val="78080"/>
            </a:srgbClr>
          </a:solidFill>
          <a:ln cap="flat" cmpd="sng" w="19050">
            <a:solidFill>
              <a:srgbClr val="990000"/>
            </a:solidFill>
            <a:prstDash val="dash"/>
            <a:round/>
            <a:headEnd len="med" w="med" type="none"/>
            <a:tailEnd len="med" w="med" type="none"/>
          </a:ln>
        </p:spPr>
        <p:txBody>
          <a:bodyPr anchorCtr="0" anchor="ctr" bIns="91425" lIns="91425" rIns="91425" tIns="91425">
            <a:noAutofit/>
          </a:bodyPr>
          <a:lstStyle/>
          <a:p>
            <a:pPr lvl="0" algn="ctr">
              <a:spcBef>
                <a:spcPts val="0"/>
              </a:spcBef>
              <a:buNone/>
            </a:pPr>
            <a:r>
              <a:rPr lang="en" sz="1600">
                <a:solidFill>
                  <a:srgbClr val="FFFFFF"/>
                </a:solidFill>
              </a:rPr>
              <a:t>Really awesome categorized source code examples.</a:t>
            </a:r>
            <a:r>
              <a:rPr lang="en">
                <a:solidFill>
                  <a:srgbClr val="FFFFFF"/>
                </a:solidFill>
              </a:rPr>
              <a:t> </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sp>
        <p:nvSpPr>
          <p:cNvPr id="317" name="Shape 317"/>
          <p:cNvSpPr/>
          <p:nvPr/>
        </p:nvSpPr>
        <p:spPr>
          <a:xfrm>
            <a:off x="-74775" y="-41550"/>
            <a:ext cx="9356400" cy="5268300"/>
          </a:xfrm>
          <a:prstGeom prst="rect">
            <a:avLst/>
          </a:prstGeom>
          <a:solidFill>
            <a:srgbClr val="FFE5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8" name="Shape 318"/>
          <p:cNvSpPr/>
          <p:nvPr/>
        </p:nvSpPr>
        <p:spPr>
          <a:xfrm>
            <a:off x="124725" y="58200"/>
            <a:ext cx="8957400" cy="5068800"/>
          </a:xfrm>
          <a:prstGeom prst="roundRect">
            <a:avLst>
              <a:gd fmla="val 16667" name="adj"/>
            </a:avLst>
          </a:prstGeom>
          <a:solidFill>
            <a:srgbClr val="FCE5C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9" name="Shape 319"/>
          <p:cNvSpPr/>
          <p:nvPr/>
        </p:nvSpPr>
        <p:spPr>
          <a:xfrm>
            <a:off x="1196550" y="301850"/>
            <a:ext cx="1238100" cy="630600"/>
          </a:xfrm>
          <a:prstGeom prst="rect">
            <a:avLst/>
          </a:prstGeom>
          <a:solidFill>
            <a:srgbClr val="FFE599"/>
          </a:solidFill>
          <a:ln cap="flat" cmpd="sng" w="19050">
            <a:solidFill>
              <a:schemeClr val="dk2"/>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0" name="Shape 320"/>
          <p:cNvSpPr/>
          <p:nvPr/>
        </p:nvSpPr>
        <p:spPr>
          <a:xfrm>
            <a:off x="2584225" y="301850"/>
            <a:ext cx="5662800" cy="630600"/>
          </a:xfrm>
          <a:prstGeom prst="rect">
            <a:avLst/>
          </a:prstGeom>
          <a:solidFill>
            <a:srgbClr val="93C47D"/>
          </a:solidFill>
          <a:ln cap="flat" cmpd="sng" w="19050">
            <a:solidFill>
              <a:schemeClr val="dk2"/>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1" name="Shape 321"/>
          <p:cNvSpPr txBox="1"/>
          <p:nvPr>
            <p:ph type="title"/>
          </p:nvPr>
        </p:nvSpPr>
        <p:spPr>
          <a:xfrm>
            <a:off x="2584225" y="140450"/>
            <a:ext cx="5662800" cy="363600"/>
          </a:xfrm>
          <a:prstGeom prst="rect">
            <a:avLst/>
          </a:prstGeom>
        </p:spPr>
        <p:txBody>
          <a:bodyPr anchorCtr="0" anchor="t" bIns="91425" lIns="91425" rIns="91425" tIns="91425">
            <a:noAutofit/>
          </a:bodyPr>
          <a:lstStyle/>
          <a:p>
            <a:pPr lvl="0" rtl="0" algn="ctr">
              <a:spcBef>
                <a:spcPts val="0"/>
              </a:spcBef>
              <a:buNone/>
            </a:pPr>
            <a:r>
              <a:rPr lang="en" u="sng">
                <a:solidFill>
                  <a:schemeClr val="hlink"/>
                </a:solidFill>
                <a:hlinkClick r:id="rId3"/>
              </a:rPr>
              <a:t>http://phaser.io/sandbox</a:t>
            </a:r>
          </a:p>
        </p:txBody>
      </p:sp>
      <p:sp>
        <p:nvSpPr>
          <p:cNvPr id="322" name="Shape 322"/>
          <p:cNvSpPr txBox="1"/>
          <p:nvPr/>
        </p:nvSpPr>
        <p:spPr>
          <a:xfrm>
            <a:off x="1148100" y="414200"/>
            <a:ext cx="1459200" cy="558300"/>
          </a:xfrm>
          <a:prstGeom prst="rect">
            <a:avLst/>
          </a:prstGeom>
          <a:noFill/>
          <a:ln>
            <a:noFill/>
          </a:ln>
        </p:spPr>
        <p:txBody>
          <a:bodyPr anchorCtr="0" anchor="t" bIns="91425" lIns="91425" rIns="91425" tIns="91425">
            <a:noAutofit/>
          </a:bodyPr>
          <a:lstStyle/>
          <a:p>
            <a:pPr lvl="0" rtl="0">
              <a:spcBef>
                <a:spcPts val="0"/>
              </a:spcBef>
              <a:buNone/>
            </a:pPr>
            <a:r>
              <a:rPr lang="en" sz="1600"/>
              <a:t>RESOURCE</a:t>
            </a:r>
          </a:p>
        </p:txBody>
      </p:sp>
      <p:pic>
        <p:nvPicPr>
          <p:cNvPr id="323" name="Shape 323"/>
          <p:cNvPicPr preferRelativeResize="0"/>
          <p:nvPr/>
        </p:nvPicPr>
        <p:blipFill rotWithShape="1">
          <a:blip r:embed="rId4">
            <a:alphaModFix/>
          </a:blip>
          <a:srcRect b="0" l="0" r="0" t="11284"/>
          <a:stretch/>
        </p:blipFill>
        <p:spPr>
          <a:xfrm>
            <a:off x="1196550" y="972500"/>
            <a:ext cx="7050473" cy="3909440"/>
          </a:xfrm>
          <a:prstGeom prst="rect">
            <a:avLst/>
          </a:prstGeom>
          <a:noFill/>
          <a:ln>
            <a:noFill/>
          </a:ln>
        </p:spPr>
      </p:pic>
      <p:sp>
        <p:nvSpPr>
          <p:cNvPr id="324" name="Shape 324"/>
          <p:cNvSpPr/>
          <p:nvPr/>
        </p:nvSpPr>
        <p:spPr>
          <a:xfrm>
            <a:off x="3924850" y="3954775"/>
            <a:ext cx="5011800" cy="558300"/>
          </a:xfrm>
          <a:prstGeom prst="rect">
            <a:avLst/>
          </a:prstGeom>
          <a:solidFill>
            <a:srgbClr val="DB1F46">
              <a:alpha val="78080"/>
            </a:srgbClr>
          </a:solidFill>
          <a:ln cap="flat" cmpd="sng" w="19050">
            <a:solidFill>
              <a:srgbClr val="990000"/>
            </a:solidFill>
            <a:prstDash val="dash"/>
            <a:round/>
            <a:headEnd len="med" w="med" type="none"/>
            <a:tailEnd len="med" w="med" type="none"/>
          </a:ln>
        </p:spPr>
        <p:txBody>
          <a:bodyPr anchorCtr="0" anchor="ctr" bIns="91425" lIns="91425" rIns="91425" tIns="91425">
            <a:noAutofit/>
          </a:bodyPr>
          <a:lstStyle/>
          <a:p>
            <a:pPr lvl="0" rtl="0" algn="ctr">
              <a:spcBef>
                <a:spcPts val="0"/>
              </a:spcBef>
              <a:buNone/>
            </a:pPr>
            <a:r>
              <a:rPr lang="en" sz="1600">
                <a:solidFill>
                  <a:srgbClr val="FFFFFF"/>
                </a:solidFill>
              </a:rPr>
              <a:t>An online sandbox for running phaser code.</a:t>
            </a:r>
            <a:r>
              <a:rPr lang="en">
                <a:solidFill>
                  <a:srgbClr val="FFFFFF"/>
                </a:solidFill>
              </a:rPr>
              <a:t> </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sp>
        <p:nvSpPr>
          <p:cNvPr id="76" name="Shape 76"/>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7" name="Shape 77"/>
          <p:cNvSpPr/>
          <p:nvPr/>
        </p:nvSpPr>
        <p:spPr>
          <a:xfrm>
            <a:off x="196800" y="411475"/>
            <a:ext cx="8730600" cy="510000"/>
          </a:xfrm>
          <a:prstGeom prst="stripedRightArrow">
            <a:avLst>
              <a:gd fmla="val 50000" name="adj1"/>
              <a:gd fmla="val 50000" name="adj2"/>
            </a:avLst>
          </a:prstGeom>
          <a:solidFill>
            <a:srgbClr val="FFE5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8" name="Shape 78"/>
          <p:cNvSpPr/>
          <p:nvPr/>
        </p:nvSpPr>
        <p:spPr>
          <a:xfrm>
            <a:off x="3422250" y="357450"/>
            <a:ext cx="2299500" cy="630600"/>
          </a:xfrm>
          <a:prstGeom prst="rect">
            <a:avLst/>
          </a:prstGeom>
          <a:solidFill>
            <a:srgbClr val="FFE599"/>
          </a:solidFill>
          <a:ln cap="flat" cmpd="sng" w="19050">
            <a:solidFill>
              <a:schemeClr val="dk2"/>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9" name="Shape 79"/>
          <p:cNvSpPr txBox="1"/>
          <p:nvPr>
            <p:ph type="title"/>
          </p:nvPr>
        </p:nvSpPr>
        <p:spPr>
          <a:xfrm>
            <a:off x="311700" y="292850"/>
            <a:ext cx="8520600" cy="251400"/>
          </a:xfrm>
          <a:prstGeom prst="rect">
            <a:avLst/>
          </a:prstGeom>
        </p:spPr>
        <p:txBody>
          <a:bodyPr anchorCtr="0" anchor="t" bIns="91425" lIns="91425" rIns="91425" tIns="91425">
            <a:noAutofit/>
          </a:bodyPr>
          <a:lstStyle/>
          <a:p>
            <a:pPr lvl="0" algn="ctr">
              <a:spcBef>
                <a:spcPts val="0"/>
              </a:spcBef>
              <a:buNone/>
            </a:pPr>
            <a:r>
              <a:rPr lang="en"/>
              <a:t>PROLOGUE </a:t>
            </a:r>
          </a:p>
        </p:txBody>
      </p:sp>
      <p:sp>
        <p:nvSpPr>
          <p:cNvPr id="80" name="Shape 80"/>
          <p:cNvSpPr txBox="1"/>
          <p:nvPr>
            <p:ph idx="1" type="body"/>
          </p:nvPr>
        </p:nvSpPr>
        <p:spPr>
          <a:xfrm>
            <a:off x="311700" y="1736400"/>
            <a:ext cx="3377100" cy="3219300"/>
          </a:xfrm>
          <a:prstGeom prst="rect">
            <a:avLst/>
          </a:prstGeom>
          <a:solidFill>
            <a:srgbClr val="F3F3F3"/>
          </a:solid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b="1" lang="en"/>
              <a:t>ADOBE FLASH KILLED THE INTERNET </a:t>
            </a:r>
          </a:p>
          <a:p>
            <a:pPr indent="-317500" lvl="0" marL="457200" rtl="0">
              <a:spcBef>
                <a:spcPts val="0"/>
              </a:spcBef>
              <a:buSzPct val="100000"/>
            </a:pPr>
            <a:r>
              <a:rPr lang="en" sz="1400"/>
              <a:t>Introduced several vulnerabilities</a:t>
            </a:r>
          </a:p>
          <a:p>
            <a:pPr indent="-317500" lvl="0" marL="457200" rtl="0">
              <a:spcBef>
                <a:spcPts val="0"/>
              </a:spcBef>
              <a:buSzPct val="100000"/>
            </a:pPr>
            <a:r>
              <a:rPr lang="en" sz="1400"/>
              <a:t>Decreased performance </a:t>
            </a:r>
          </a:p>
          <a:p>
            <a:pPr indent="-317500" lvl="0" marL="457200" rtl="0">
              <a:spcBef>
                <a:spcPts val="0"/>
              </a:spcBef>
              <a:buSzPct val="100000"/>
            </a:pPr>
            <a:r>
              <a:rPr lang="en" sz="1400"/>
              <a:t>Acceptance of plugins</a:t>
            </a:r>
          </a:p>
          <a:p>
            <a:pPr indent="-317500" lvl="0" marL="457200" rtl="0">
              <a:spcBef>
                <a:spcPts val="0"/>
              </a:spcBef>
              <a:buSzPct val="100000"/>
            </a:pPr>
            <a:r>
              <a:rPr lang="en" sz="1400"/>
              <a:t>Proprietary </a:t>
            </a:r>
          </a:p>
          <a:p>
            <a:pPr indent="-317500" lvl="0" marL="457200" rtl="0">
              <a:spcBef>
                <a:spcPts val="0"/>
              </a:spcBef>
              <a:buSzPct val="100000"/>
            </a:pPr>
            <a:r>
              <a:rPr lang="en" sz="1400"/>
              <a:t>A terror for early smartphones</a:t>
            </a:r>
          </a:p>
        </p:txBody>
      </p:sp>
      <p:sp>
        <p:nvSpPr>
          <p:cNvPr id="81" name="Shape 81"/>
          <p:cNvSpPr txBox="1"/>
          <p:nvPr/>
        </p:nvSpPr>
        <p:spPr>
          <a:xfrm>
            <a:off x="3867000" y="1736400"/>
            <a:ext cx="5068500" cy="3219300"/>
          </a:xfrm>
          <a:prstGeom prst="rect">
            <a:avLst/>
          </a:prstGeom>
          <a:solidFill>
            <a:srgbClr val="FFFFFF"/>
          </a:solid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3000">
                <a:latin typeface="Source Code Pro"/>
                <a:ea typeface="Source Code Pro"/>
                <a:cs typeface="Source Code Pro"/>
                <a:sym typeface="Source Code Pro"/>
              </a:rPr>
              <a:t>Savior: HTML5</a:t>
            </a:r>
          </a:p>
          <a:p>
            <a:pPr indent="-342900" lvl="0" marL="457200" rtl="0">
              <a:spcBef>
                <a:spcPts val="0"/>
              </a:spcBef>
              <a:buSzPct val="100000"/>
              <a:buFont typeface="Source Code Pro"/>
              <a:buChar char="●"/>
            </a:pPr>
            <a:r>
              <a:rPr lang="en" sz="1800">
                <a:latin typeface="Source Code Pro"/>
                <a:ea typeface="Source Code Pro"/>
                <a:cs typeface="Source Code Pro"/>
                <a:sym typeface="Source Code Pro"/>
              </a:rPr>
              <a:t>No plugins!</a:t>
            </a:r>
          </a:p>
          <a:p>
            <a:pPr indent="-342900" lvl="0" marL="457200" rtl="0">
              <a:spcBef>
                <a:spcPts val="0"/>
              </a:spcBef>
              <a:buSzPct val="100000"/>
              <a:buFont typeface="Source Code Pro"/>
              <a:buChar char="●"/>
            </a:pPr>
            <a:r>
              <a:rPr lang="en" sz="1800">
                <a:latin typeface="Source Code Pro"/>
                <a:ea typeface="Source Code Pro"/>
                <a:cs typeface="Source Code Pro"/>
                <a:sym typeface="Source Code Pro"/>
              </a:rPr>
              <a:t>All application functionality is provided by the browser.</a:t>
            </a:r>
          </a:p>
          <a:p>
            <a:pPr indent="-342900" lvl="0" marL="457200" rtl="0">
              <a:spcBef>
                <a:spcPts val="0"/>
              </a:spcBef>
              <a:buSzPct val="100000"/>
              <a:buFont typeface="Source Code Pro"/>
              <a:buChar char="●"/>
            </a:pPr>
            <a:r>
              <a:rPr lang="en" sz="1800">
                <a:latin typeface="Source Code Pro"/>
                <a:ea typeface="Source Code Pro"/>
                <a:cs typeface="Source Code Pro"/>
                <a:sym typeface="Source Code Pro"/>
              </a:rPr>
              <a:t>Complete web applications platform. </a:t>
            </a:r>
          </a:p>
          <a:p>
            <a:pPr indent="-342900" lvl="0" marL="457200" rtl="0">
              <a:spcBef>
                <a:spcPts val="0"/>
              </a:spcBef>
              <a:buSzPct val="100000"/>
              <a:buFont typeface="Source Code Pro"/>
              <a:buChar char="●"/>
            </a:pPr>
            <a:r>
              <a:rPr lang="en" sz="1800">
                <a:latin typeface="Source Code Pro"/>
                <a:ea typeface="Source Code Pro"/>
                <a:cs typeface="Source Code Pro"/>
                <a:sym typeface="Source Code Pro"/>
              </a:rPr>
              <a:t>Phaser brings out the power of the HTML5 stack for applications previously done not natively in the browser ( through plugins ).</a:t>
            </a:r>
          </a:p>
          <a:p>
            <a:pPr lvl="0" algn="ctr">
              <a:spcBef>
                <a:spcPts val="0"/>
              </a:spcBef>
              <a:buNone/>
            </a:pPr>
            <a:r>
              <a:t/>
            </a:r>
            <a:endParaRPr sz="1800">
              <a:latin typeface="Source Code Pro"/>
              <a:ea typeface="Source Code Pro"/>
              <a:cs typeface="Source Code Pro"/>
              <a:sym typeface="Source Code Pro"/>
            </a:endParaRPr>
          </a:p>
        </p:txBody>
      </p:sp>
      <p:sp>
        <p:nvSpPr>
          <p:cNvPr id="82" name="Shape 82"/>
          <p:cNvSpPr txBox="1"/>
          <p:nvPr/>
        </p:nvSpPr>
        <p:spPr>
          <a:xfrm>
            <a:off x="414900" y="1046925"/>
            <a:ext cx="8729100" cy="630600"/>
          </a:xfrm>
          <a:prstGeom prst="rect">
            <a:avLst/>
          </a:prstGeom>
          <a:noFill/>
          <a:ln>
            <a:noFill/>
          </a:ln>
        </p:spPr>
        <p:txBody>
          <a:bodyPr anchorCtr="0" anchor="t" bIns="91425" lIns="91425" rIns="91425" tIns="91425">
            <a:noAutofit/>
          </a:bodyPr>
          <a:lstStyle/>
          <a:p>
            <a:pPr lvl="0">
              <a:spcBef>
                <a:spcPts val="0"/>
              </a:spcBef>
              <a:buNone/>
            </a:pPr>
            <a:r>
              <a:rPr lang="en" sz="2400"/>
              <a:t>Flash is a mess, Flash is a waste, Flash is a big fat mistake. </a:t>
            </a:r>
          </a:p>
        </p:txBody>
      </p:sp>
      <p:sp>
        <p:nvSpPr>
          <p:cNvPr id="83" name="Shape 83"/>
          <p:cNvSpPr/>
          <p:nvPr/>
        </p:nvSpPr>
        <p:spPr>
          <a:xfrm>
            <a:off x="1942899" y="4158000"/>
            <a:ext cx="1745873" cy="985500"/>
          </a:xfrm>
          <a:prstGeom prst="irregularSeal1">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b="1" lang="en" sz="1100">
                <a:solidFill>
                  <a:srgbClr val="FFFFFF"/>
                </a:solidFill>
              </a:rPr>
              <a:t>WANTED</a:t>
            </a:r>
          </a:p>
          <a:p>
            <a:pPr lvl="0" algn="ctr">
              <a:spcBef>
                <a:spcPts val="0"/>
              </a:spcBef>
              <a:buNone/>
            </a:pPr>
            <a:r>
              <a:rPr b="1" lang="en" sz="1100">
                <a:solidFill>
                  <a:srgbClr val="D9D9D9"/>
                </a:solidFill>
              </a:rPr>
              <a:t>DEAD</a:t>
            </a:r>
          </a:p>
        </p:txBody>
      </p:sp>
      <p:sp>
        <p:nvSpPr>
          <p:cNvPr id="84" name="Shape 84"/>
          <p:cNvSpPr/>
          <p:nvPr/>
        </p:nvSpPr>
        <p:spPr>
          <a:xfrm>
            <a:off x="745326" y="450450"/>
            <a:ext cx="2412165" cy="432049"/>
          </a:xfrm>
          <a:prstGeom prst="rect">
            <a:avLst/>
          </a:prstGeom>
        </p:spPr>
        <p:txBody>
          <a:bodyPr>
            <a:prstTxWarp prst="textPlain"/>
          </a:bodyPr>
          <a:lstStyle/>
          <a:p>
            <a:pPr lvl="0" algn="ctr"/>
            <a:r>
              <a:rPr b="0" i="0">
                <a:ln cap="flat" cmpd="sng" w="9525">
                  <a:solidFill>
                    <a:schemeClr val="dk2"/>
                  </a:solidFill>
                  <a:prstDash val="solid"/>
                  <a:round/>
                  <a:headEnd len="med" w="med" type="none"/>
                  <a:tailEnd len="med" w="med" type="none"/>
                </a:ln>
                <a:solidFill>
                  <a:schemeClr val="lt2"/>
                </a:solidFill>
                <a:latin typeface="Arial"/>
              </a:rPr>
              <a:t>OPINION?</a:t>
            </a:r>
          </a:p>
        </p:txBody>
      </p:sp>
      <p:sp>
        <p:nvSpPr>
          <p:cNvPr id="85" name="Shape 85"/>
          <p:cNvSpPr/>
          <p:nvPr/>
        </p:nvSpPr>
        <p:spPr>
          <a:xfrm>
            <a:off x="5986501" y="456725"/>
            <a:ext cx="2368354" cy="424469"/>
          </a:xfrm>
          <a:prstGeom prst="rect">
            <a:avLst/>
          </a:prstGeom>
        </p:spPr>
        <p:txBody>
          <a:bodyPr>
            <a:prstTxWarp prst="textPlain"/>
          </a:bodyPr>
          <a:lstStyle/>
          <a:p>
            <a:pPr lvl="0" algn="ctr"/>
            <a:r>
              <a:rPr b="0" i="0">
                <a:ln cap="flat" cmpd="sng" w="9525">
                  <a:solidFill>
                    <a:schemeClr val="dk2"/>
                  </a:solidFill>
                  <a:prstDash val="solid"/>
                  <a:round/>
                  <a:headEnd len="med" w="med" type="none"/>
                  <a:tailEnd len="med" w="med" type="none"/>
                </a:ln>
                <a:solidFill>
                  <a:schemeClr val="lt2"/>
                </a:solidFill>
                <a:latin typeface="Arial"/>
              </a:rPr>
              <a:t>REALITY?</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8" name="Shape 328"/>
        <p:cNvGrpSpPr/>
        <p:nvPr/>
      </p:nvGrpSpPr>
      <p:grpSpPr>
        <a:xfrm>
          <a:off x="0" y="0"/>
          <a:ext cx="0" cy="0"/>
          <a:chOff x="0" y="0"/>
          <a:chExt cx="0" cy="0"/>
        </a:xfrm>
      </p:grpSpPr>
      <p:sp>
        <p:nvSpPr>
          <p:cNvPr id="329" name="Shape 329"/>
          <p:cNvSpPr/>
          <p:nvPr/>
        </p:nvSpPr>
        <p:spPr>
          <a:xfrm>
            <a:off x="-74775" y="-41550"/>
            <a:ext cx="9356400" cy="5268300"/>
          </a:xfrm>
          <a:prstGeom prst="rect">
            <a:avLst/>
          </a:prstGeom>
          <a:solidFill>
            <a:srgbClr val="FFE5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0" name="Shape 330"/>
          <p:cNvSpPr/>
          <p:nvPr/>
        </p:nvSpPr>
        <p:spPr>
          <a:xfrm>
            <a:off x="124725" y="58200"/>
            <a:ext cx="8957400" cy="5068800"/>
          </a:xfrm>
          <a:prstGeom prst="roundRect">
            <a:avLst>
              <a:gd fmla="val 16667" name="adj"/>
            </a:avLst>
          </a:prstGeom>
          <a:solidFill>
            <a:srgbClr val="FCE5C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1" name="Shape 331"/>
          <p:cNvSpPr/>
          <p:nvPr/>
        </p:nvSpPr>
        <p:spPr>
          <a:xfrm>
            <a:off x="1196550" y="301850"/>
            <a:ext cx="1238100" cy="630600"/>
          </a:xfrm>
          <a:prstGeom prst="rect">
            <a:avLst/>
          </a:prstGeom>
          <a:solidFill>
            <a:srgbClr val="FFE599"/>
          </a:solidFill>
          <a:ln cap="flat" cmpd="sng" w="19050">
            <a:solidFill>
              <a:schemeClr val="dk2"/>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2" name="Shape 332"/>
          <p:cNvSpPr/>
          <p:nvPr/>
        </p:nvSpPr>
        <p:spPr>
          <a:xfrm>
            <a:off x="2584225" y="301850"/>
            <a:ext cx="5662800" cy="630600"/>
          </a:xfrm>
          <a:prstGeom prst="rect">
            <a:avLst/>
          </a:prstGeom>
          <a:solidFill>
            <a:srgbClr val="93C47D"/>
          </a:solidFill>
          <a:ln cap="flat" cmpd="sng" w="19050">
            <a:solidFill>
              <a:schemeClr val="dk2"/>
            </a:solidFill>
            <a:prstDash val="dash"/>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33" name="Shape 333"/>
          <p:cNvSpPr txBox="1"/>
          <p:nvPr>
            <p:ph type="title"/>
          </p:nvPr>
        </p:nvSpPr>
        <p:spPr>
          <a:xfrm>
            <a:off x="2584225" y="216650"/>
            <a:ext cx="5662800" cy="363600"/>
          </a:xfrm>
          <a:prstGeom prst="rect">
            <a:avLst/>
          </a:prstGeom>
        </p:spPr>
        <p:txBody>
          <a:bodyPr anchorCtr="0" anchor="t" bIns="91425" lIns="91425" rIns="91425" tIns="91425">
            <a:noAutofit/>
          </a:bodyPr>
          <a:lstStyle/>
          <a:p>
            <a:pPr lvl="0" rtl="0" algn="ctr">
              <a:spcBef>
                <a:spcPts val="0"/>
              </a:spcBef>
              <a:buNone/>
            </a:pPr>
            <a:r>
              <a:rPr lang="en"/>
              <a:t>Phaser TypeScript Tutorials</a:t>
            </a:r>
          </a:p>
        </p:txBody>
      </p:sp>
      <p:sp>
        <p:nvSpPr>
          <p:cNvPr id="334" name="Shape 334"/>
          <p:cNvSpPr txBox="1"/>
          <p:nvPr/>
        </p:nvSpPr>
        <p:spPr>
          <a:xfrm>
            <a:off x="1148100" y="414200"/>
            <a:ext cx="1459200" cy="558300"/>
          </a:xfrm>
          <a:prstGeom prst="rect">
            <a:avLst/>
          </a:prstGeom>
          <a:noFill/>
          <a:ln>
            <a:noFill/>
          </a:ln>
        </p:spPr>
        <p:txBody>
          <a:bodyPr anchorCtr="0" anchor="t" bIns="91425" lIns="91425" rIns="91425" tIns="91425">
            <a:noAutofit/>
          </a:bodyPr>
          <a:lstStyle/>
          <a:p>
            <a:pPr lvl="0" rtl="0">
              <a:spcBef>
                <a:spcPts val="0"/>
              </a:spcBef>
              <a:buNone/>
            </a:pPr>
            <a:r>
              <a:rPr lang="en" sz="1600"/>
              <a:t>RESOURCE</a:t>
            </a:r>
          </a:p>
        </p:txBody>
      </p:sp>
      <p:pic>
        <p:nvPicPr>
          <p:cNvPr id="335" name="Shape 335"/>
          <p:cNvPicPr preferRelativeResize="0"/>
          <p:nvPr/>
        </p:nvPicPr>
        <p:blipFill rotWithShape="1">
          <a:blip r:embed="rId3">
            <a:alphaModFix/>
          </a:blip>
          <a:srcRect b="0" l="0" r="0" t="11284"/>
          <a:stretch/>
        </p:blipFill>
        <p:spPr>
          <a:xfrm>
            <a:off x="1148100" y="1120062"/>
            <a:ext cx="4569976" cy="2534024"/>
          </a:xfrm>
          <a:prstGeom prst="rect">
            <a:avLst/>
          </a:prstGeom>
          <a:noFill/>
          <a:ln>
            <a:noFill/>
          </a:ln>
        </p:spPr>
      </p:pic>
      <p:sp>
        <p:nvSpPr>
          <p:cNvPr id="336" name="Shape 336"/>
          <p:cNvSpPr/>
          <p:nvPr/>
        </p:nvSpPr>
        <p:spPr>
          <a:xfrm>
            <a:off x="1260200" y="3509300"/>
            <a:ext cx="4381800" cy="863100"/>
          </a:xfrm>
          <a:prstGeom prst="rect">
            <a:avLst/>
          </a:prstGeom>
          <a:solidFill>
            <a:srgbClr val="DB1F46">
              <a:alpha val="78080"/>
            </a:srgbClr>
          </a:solidFill>
          <a:ln cap="flat" cmpd="sng" w="19050">
            <a:solidFill>
              <a:srgbClr val="990000"/>
            </a:solidFill>
            <a:prstDash val="dash"/>
            <a:round/>
            <a:headEnd len="med" w="med" type="none"/>
            <a:tailEnd len="med" w="med" type="none"/>
          </a:ln>
        </p:spPr>
        <p:txBody>
          <a:bodyPr anchorCtr="0" anchor="ctr" bIns="91425" lIns="91425" rIns="91425" tIns="91425">
            <a:noAutofit/>
          </a:bodyPr>
          <a:lstStyle/>
          <a:p>
            <a:pPr lvl="0" rtl="0" algn="ctr">
              <a:spcBef>
                <a:spcPts val="0"/>
              </a:spcBef>
              <a:buNone/>
            </a:pPr>
            <a:r>
              <a:rPr lang="en" sz="1200">
                <a:solidFill>
                  <a:srgbClr val="FFFFFF"/>
                </a:solidFill>
              </a:rPr>
              <a:t>http://phaser.io/tutorials/how-to-use-phaser-with-typescript</a:t>
            </a:r>
          </a:p>
        </p:txBody>
      </p:sp>
      <p:sp>
        <p:nvSpPr>
          <p:cNvPr id="337" name="Shape 337"/>
          <p:cNvSpPr txBox="1"/>
          <p:nvPr/>
        </p:nvSpPr>
        <p:spPr>
          <a:xfrm>
            <a:off x="2717562" y="4372400"/>
            <a:ext cx="1597200" cy="739500"/>
          </a:xfrm>
          <a:prstGeom prst="rect">
            <a:avLst/>
          </a:prstGeom>
          <a:noFill/>
          <a:ln>
            <a:noFill/>
          </a:ln>
        </p:spPr>
        <p:txBody>
          <a:bodyPr anchorCtr="0" anchor="t" bIns="91425" lIns="91425" rIns="91425" tIns="91425">
            <a:noAutofit/>
          </a:bodyPr>
          <a:lstStyle/>
          <a:p>
            <a:pPr lvl="0">
              <a:spcBef>
                <a:spcPts val="0"/>
              </a:spcBef>
              <a:buNone/>
            </a:pPr>
            <a:r>
              <a:rPr b="1" lang="en" sz="3600"/>
              <a:t>Part 1</a:t>
            </a:r>
          </a:p>
        </p:txBody>
      </p:sp>
      <p:pic>
        <p:nvPicPr>
          <p:cNvPr id="338" name="Shape 338"/>
          <p:cNvPicPr preferRelativeResize="0"/>
          <p:nvPr/>
        </p:nvPicPr>
        <p:blipFill rotWithShape="1">
          <a:blip r:embed="rId4">
            <a:alphaModFix/>
          </a:blip>
          <a:srcRect b="0" l="17564" r="33264" t="22940"/>
          <a:stretch/>
        </p:blipFill>
        <p:spPr>
          <a:xfrm>
            <a:off x="5799950" y="1120075"/>
            <a:ext cx="2447074" cy="2533999"/>
          </a:xfrm>
          <a:prstGeom prst="rect">
            <a:avLst/>
          </a:prstGeom>
          <a:noFill/>
          <a:ln>
            <a:noFill/>
          </a:ln>
        </p:spPr>
      </p:pic>
      <p:sp>
        <p:nvSpPr>
          <p:cNvPr id="339" name="Shape 339"/>
          <p:cNvSpPr/>
          <p:nvPr/>
        </p:nvSpPr>
        <p:spPr>
          <a:xfrm>
            <a:off x="5988925" y="3509300"/>
            <a:ext cx="2069100" cy="886200"/>
          </a:xfrm>
          <a:prstGeom prst="rect">
            <a:avLst/>
          </a:prstGeom>
          <a:solidFill>
            <a:srgbClr val="DB1F46">
              <a:alpha val="78080"/>
            </a:srgbClr>
          </a:solidFill>
          <a:ln cap="flat" cmpd="sng" w="19050">
            <a:solidFill>
              <a:srgbClr val="990000"/>
            </a:solidFill>
            <a:prstDash val="dash"/>
            <a:round/>
            <a:headEnd len="med" w="med" type="none"/>
            <a:tailEnd len="med" w="med" type="none"/>
          </a:ln>
        </p:spPr>
        <p:txBody>
          <a:bodyPr anchorCtr="0" anchor="ctr" bIns="91425" lIns="91425" rIns="91425" tIns="91425">
            <a:noAutofit/>
          </a:bodyPr>
          <a:lstStyle/>
          <a:p>
            <a:pPr lvl="0" rtl="0" algn="ctr">
              <a:spcBef>
                <a:spcPts val="0"/>
              </a:spcBef>
              <a:buNone/>
            </a:pPr>
            <a:r>
              <a:rPr lang="en" sz="1200">
                <a:solidFill>
                  <a:srgbClr val="FFFFFF"/>
                </a:solidFill>
              </a:rPr>
              <a:t>http://www.photonstorm.com/phaser/advanced-phaser-and-typescript-projects</a:t>
            </a:r>
          </a:p>
        </p:txBody>
      </p:sp>
      <p:sp>
        <p:nvSpPr>
          <p:cNvPr id="340" name="Shape 340"/>
          <p:cNvSpPr txBox="1"/>
          <p:nvPr/>
        </p:nvSpPr>
        <p:spPr>
          <a:xfrm>
            <a:off x="6224887" y="4372400"/>
            <a:ext cx="1597200" cy="739500"/>
          </a:xfrm>
          <a:prstGeom prst="rect">
            <a:avLst/>
          </a:prstGeom>
          <a:noFill/>
          <a:ln>
            <a:noFill/>
          </a:ln>
        </p:spPr>
        <p:txBody>
          <a:bodyPr anchorCtr="0" anchor="t" bIns="91425" lIns="91425" rIns="91425" tIns="91425">
            <a:noAutofit/>
          </a:bodyPr>
          <a:lstStyle/>
          <a:p>
            <a:pPr lvl="0" rtl="0">
              <a:spcBef>
                <a:spcPts val="0"/>
              </a:spcBef>
              <a:buNone/>
            </a:pPr>
            <a:r>
              <a:rPr b="1" lang="en" sz="3600"/>
              <a:t>Part 2</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p:nvPr/>
        </p:nvSpPr>
        <p:spPr>
          <a:xfrm>
            <a:off x="-74775" y="-41550"/>
            <a:ext cx="9356400" cy="5268300"/>
          </a:xfrm>
          <a:prstGeom prst="rect">
            <a:avLst/>
          </a:prstGeom>
          <a:solidFill>
            <a:srgbClr val="FFE5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6" name="Shape 346"/>
          <p:cNvSpPr/>
          <p:nvPr/>
        </p:nvSpPr>
        <p:spPr>
          <a:xfrm>
            <a:off x="124725" y="58200"/>
            <a:ext cx="8957400" cy="5068800"/>
          </a:xfrm>
          <a:prstGeom prst="roundRect">
            <a:avLst>
              <a:gd fmla="val 16667" name="adj"/>
            </a:avLst>
          </a:prstGeom>
          <a:solidFill>
            <a:srgbClr val="FCE5C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7" name="Shape 347"/>
          <p:cNvSpPr/>
          <p:nvPr/>
        </p:nvSpPr>
        <p:spPr>
          <a:xfrm>
            <a:off x="1196550" y="301850"/>
            <a:ext cx="1238100" cy="630600"/>
          </a:xfrm>
          <a:prstGeom prst="rect">
            <a:avLst/>
          </a:prstGeom>
          <a:solidFill>
            <a:srgbClr val="FFE599"/>
          </a:solidFill>
          <a:ln cap="flat" cmpd="sng" w="19050">
            <a:solidFill>
              <a:schemeClr val="dk2"/>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8" name="Shape 348"/>
          <p:cNvSpPr/>
          <p:nvPr/>
        </p:nvSpPr>
        <p:spPr>
          <a:xfrm>
            <a:off x="2584225" y="301850"/>
            <a:ext cx="5662800" cy="630600"/>
          </a:xfrm>
          <a:prstGeom prst="rect">
            <a:avLst/>
          </a:prstGeom>
          <a:solidFill>
            <a:srgbClr val="93C47D"/>
          </a:solidFill>
          <a:ln cap="flat" cmpd="sng" w="19050">
            <a:solidFill>
              <a:schemeClr val="dk2"/>
            </a:solidFill>
            <a:prstDash val="dash"/>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49" name="Shape 349"/>
          <p:cNvSpPr txBox="1"/>
          <p:nvPr>
            <p:ph type="title"/>
          </p:nvPr>
        </p:nvSpPr>
        <p:spPr>
          <a:xfrm>
            <a:off x="2584225" y="216650"/>
            <a:ext cx="5662800" cy="363600"/>
          </a:xfrm>
          <a:prstGeom prst="rect">
            <a:avLst/>
          </a:prstGeom>
        </p:spPr>
        <p:txBody>
          <a:bodyPr anchorCtr="0" anchor="t" bIns="91425" lIns="91425" rIns="91425" tIns="91425">
            <a:noAutofit/>
          </a:bodyPr>
          <a:lstStyle/>
          <a:p>
            <a:pPr lvl="0" rtl="0" algn="ctr">
              <a:spcBef>
                <a:spcPts val="0"/>
              </a:spcBef>
              <a:buNone/>
            </a:pPr>
            <a:r>
              <a:rPr lang="en"/>
              <a:t>Misc Resources (1)</a:t>
            </a:r>
          </a:p>
        </p:txBody>
      </p:sp>
      <p:sp>
        <p:nvSpPr>
          <p:cNvPr id="350" name="Shape 350"/>
          <p:cNvSpPr txBox="1"/>
          <p:nvPr/>
        </p:nvSpPr>
        <p:spPr>
          <a:xfrm>
            <a:off x="1148100" y="414200"/>
            <a:ext cx="1459200" cy="558300"/>
          </a:xfrm>
          <a:prstGeom prst="rect">
            <a:avLst/>
          </a:prstGeom>
          <a:noFill/>
          <a:ln>
            <a:noFill/>
          </a:ln>
        </p:spPr>
        <p:txBody>
          <a:bodyPr anchorCtr="0" anchor="t" bIns="91425" lIns="91425" rIns="91425" tIns="91425">
            <a:noAutofit/>
          </a:bodyPr>
          <a:lstStyle/>
          <a:p>
            <a:pPr lvl="0" rtl="0">
              <a:spcBef>
                <a:spcPts val="0"/>
              </a:spcBef>
              <a:buNone/>
            </a:pPr>
            <a:r>
              <a:rPr lang="en" sz="1600"/>
              <a:t>RESOURCE</a:t>
            </a:r>
          </a:p>
        </p:txBody>
      </p:sp>
      <p:graphicFrame>
        <p:nvGraphicFramePr>
          <p:cNvPr id="351" name="Shape 351"/>
          <p:cNvGraphicFramePr/>
          <p:nvPr/>
        </p:nvGraphicFramePr>
        <p:xfrm>
          <a:off x="472725" y="1200150"/>
          <a:ext cx="3000000" cy="3000000"/>
        </p:xfrm>
        <a:graphic>
          <a:graphicData uri="http://schemas.openxmlformats.org/drawingml/2006/table">
            <a:tbl>
              <a:tblPr>
                <a:noFill/>
                <a:tableStyleId>{A2560B0A-2508-4B3C-A343-4BA5F4569599}</a:tableStyleId>
              </a:tblPr>
              <a:tblGrid>
                <a:gridCol w="1565325"/>
                <a:gridCol w="3920825"/>
                <a:gridCol w="2818175"/>
              </a:tblGrid>
              <a:tr h="459900">
                <a:tc>
                  <a:txBody>
                    <a:bodyPr>
                      <a:noAutofit/>
                    </a:bodyPr>
                    <a:lstStyle/>
                    <a:p>
                      <a:pPr lvl="0" algn="ctr">
                        <a:spcBef>
                          <a:spcPts val="0"/>
                        </a:spcBef>
                        <a:buNone/>
                      </a:pPr>
                      <a:r>
                        <a:rPr lang="en"/>
                        <a:t>Name</a:t>
                      </a:r>
                    </a:p>
                  </a:txBody>
                  <a:tcPr marT="91425" marB="91425" marR="91425" marL="91425" anchor="ctr">
                    <a:solidFill>
                      <a:srgbClr val="EA9999"/>
                    </a:solidFill>
                  </a:tcPr>
                </a:tc>
                <a:tc>
                  <a:txBody>
                    <a:bodyPr>
                      <a:noAutofit/>
                    </a:bodyPr>
                    <a:lstStyle/>
                    <a:p>
                      <a:pPr lvl="0" algn="ctr">
                        <a:spcBef>
                          <a:spcPts val="0"/>
                        </a:spcBef>
                        <a:buNone/>
                      </a:pPr>
                      <a:r>
                        <a:rPr lang="en"/>
                        <a:t>URL</a:t>
                      </a:r>
                    </a:p>
                  </a:txBody>
                  <a:tcPr marT="91425" marB="91425" marR="91425" marL="91425" anchor="ctr">
                    <a:solidFill>
                      <a:srgbClr val="EA9999"/>
                    </a:solidFill>
                  </a:tcPr>
                </a:tc>
                <a:tc>
                  <a:txBody>
                    <a:bodyPr>
                      <a:noAutofit/>
                    </a:bodyPr>
                    <a:lstStyle/>
                    <a:p>
                      <a:pPr lvl="0" algn="ctr">
                        <a:spcBef>
                          <a:spcPts val="0"/>
                        </a:spcBef>
                        <a:buNone/>
                      </a:pPr>
                      <a:r>
                        <a:rPr lang="en"/>
                        <a:t>Note</a:t>
                      </a:r>
                    </a:p>
                  </a:txBody>
                  <a:tcPr marT="91425" marB="91425" marR="91425" marL="91425" anchor="ctr">
                    <a:solidFill>
                      <a:srgbClr val="EA9999"/>
                    </a:solidFill>
                  </a:tcPr>
                </a:tc>
              </a:tr>
              <a:tr h="566525">
                <a:tc>
                  <a:txBody>
                    <a:bodyPr>
                      <a:noAutofit/>
                    </a:bodyPr>
                    <a:lstStyle/>
                    <a:p>
                      <a:pPr lvl="0" algn="ctr">
                        <a:spcBef>
                          <a:spcPts val="0"/>
                        </a:spcBef>
                        <a:buNone/>
                      </a:pPr>
                      <a:r>
                        <a:rPr lang="en"/>
                        <a:t>AABB</a:t>
                      </a:r>
                    </a:p>
                  </a:txBody>
                  <a:tcPr marT="91425" marB="91425" marR="91425" marL="91425" anchor="ctr"/>
                </a:tc>
                <a:tc>
                  <a:txBody>
                    <a:bodyPr>
                      <a:noAutofit/>
                    </a:bodyPr>
                    <a:lstStyle/>
                    <a:p>
                      <a:pPr lvl="0" algn="ctr">
                        <a:spcBef>
                          <a:spcPts val="0"/>
                        </a:spcBef>
                        <a:buNone/>
                      </a:pPr>
                      <a:r>
                        <a:rPr lang="en" u="sng">
                          <a:solidFill>
                            <a:schemeClr val="hlink"/>
                          </a:solidFill>
                          <a:hlinkClick r:id="rId3"/>
                        </a:rPr>
                        <a:t>https://www.youtube.com/watch?v=ghqD3e37R7E</a:t>
                      </a:r>
                    </a:p>
                  </a:txBody>
                  <a:tcPr marT="91425" marB="91425" marR="91425" marL="91425" anchor="ctr"/>
                </a:tc>
                <a:tc>
                  <a:txBody>
                    <a:bodyPr>
                      <a:noAutofit/>
                    </a:bodyPr>
                    <a:lstStyle/>
                    <a:p>
                      <a:pPr lvl="0" algn="ctr">
                        <a:spcBef>
                          <a:spcPts val="0"/>
                        </a:spcBef>
                        <a:buNone/>
                      </a:pPr>
                      <a:r>
                        <a:rPr lang="en"/>
                        <a:t>Collision Detection</a:t>
                      </a:r>
                    </a:p>
                  </a:txBody>
                  <a:tcPr marT="91425" marB="91425" marR="91425" marL="91425" anchor="ctr"/>
                </a:tc>
              </a:tr>
              <a:tr h="459900">
                <a:tc>
                  <a:txBody>
                    <a:bodyPr>
                      <a:noAutofit/>
                    </a:bodyPr>
                    <a:lstStyle/>
                    <a:p>
                      <a:pPr lvl="0" algn="ctr">
                        <a:spcBef>
                          <a:spcPts val="0"/>
                        </a:spcBef>
                        <a:buNone/>
                      </a:pPr>
                      <a:r>
                        <a:rPr lang="en"/>
                        <a:t>p2.js</a:t>
                      </a:r>
                    </a:p>
                  </a:txBody>
                  <a:tcPr marT="91425" marB="91425" marR="91425" marL="91425" anchor="ctr"/>
                </a:tc>
                <a:tc>
                  <a:txBody>
                    <a:bodyPr>
                      <a:noAutofit/>
                    </a:bodyPr>
                    <a:lstStyle/>
                    <a:p>
                      <a:pPr lvl="0" algn="ctr">
                        <a:spcBef>
                          <a:spcPts val="0"/>
                        </a:spcBef>
                        <a:buNone/>
                      </a:pPr>
                      <a:r>
                        <a:rPr lang="en" u="sng">
                          <a:solidFill>
                            <a:schemeClr val="hlink"/>
                          </a:solidFill>
                          <a:hlinkClick r:id="rId4"/>
                        </a:rPr>
                        <a:t>https://github.com/schteppe/p2.js/wiki</a:t>
                      </a:r>
                    </a:p>
                  </a:txBody>
                  <a:tcPr marT="91425" marB="91425" marR="91425" marL="91425" anchor="ctr"/>
                </a:tc>
                <a:tc>
                  <a:txBody>
                    <a:bodyPr>
                      <a:noAutofit/>
                    </a:bodyPr>
                    <a:lstStyle/>
                    <a:p>
                      <a:pPr lvl="0" algn="ctr">
                        <a:spcBef>
                          <a:spcPts val="0"/>
                        </a:spcBef>
                        <a:buNone/>
                      </a:pPr>
                      <a:r>
                        <a:rPr lang="en"/>
                        <a:t>Advanced Physics 2D Lib</a:t>
                      </a:r>
                    </a:p>
                  </a:txBody>
                  <a:tcPr marT="91425" marB="91425" marR="91425" marL="91425" anchor="ctr"/>
                </a:tc>
              </a:tr>
              <a:tr h="566525">
                <a:tc>
                  <a:txBody>
                    <a:bodyPr>
                      <a:noAutofit/>
                    </a:bodyPr>
                    <a:lstStyle/>
                    <a:p>
                      <a:pPr lvl="0" algn="ctr">
                        <a:spcBef>
                          <a:spcPts val="0"/>
                        </a:spcBef>
                        <a:buNone/>
                      </a:pPr>
                      <a:r>
                        <a:rPr lang="en"/>
                        <a:t>Physics Sys Compared</a:t>
                      </a:r>
                    </a:p>
                  </a:txBody>
                  <a:tcPr marT="91425" marB="91425" marR="91425" marL="91425" anchor="ctr"/>
                </a:tc>
                <a:tc>
                  <a:txBody>
                    <a:bodyPr>
                      <a:noAutofit/>
                    </a:bodyPr>
                    <a:lstStyle/>
                    <a:p>
                      <a:pPr lvl="0" algn="ctr">
                        <a:spcBef>
                          <a:spcPts val="0"/>
                        </a:spcBef>
                        <a:buNone/>
                      </a:pPr>
                      <a:r>
                        <a:rPr lang="en" u="sng">
                          <a:solidFill>
                            <a:schemeClr val="hlink"/>
                          </a:solidFill>
                          <a:hlinkClick r:id="rId5"/>
                        </a:rPr>
                        <a:t>http://www.html5gamedevs.com/topic/4518-explaining-phaser-2s-multiple-physics-systems/</a:t>
                      </a:r>
                    </a:p>
                  </a:txBody>
                  <a:tcPr marT="91425" marB="91425" marR="91425" marL="91425" anchor="ctr"/>
                </a:tc>
                <a:tc>
                  <a:txBody>
                    <a:bodyPr>
                      <a:noAutofit/>
                    </a:bodyPr>
                    <a:lstStyle/>
                    <a:p>
                      <a:pPr lvl="0" algn="ctr">
                        <a:spcBef>
                          <a:spcPts val="0"/>
                        </a:spcBef>
                        <a:buNone/>
                      </a:pPr>
                      <a:r>
                        <a:rPr lang="en"/>
                        <a:t>Which physics system should I use?</a:t>
                      </a:r>
                    </a:p>
                  </a:txBody>
                  <a:tcPr marT="91425" marB="91425" marR="91425" marL="91425" anchor="ctr"/>
                </a:tc>
              </a:tr>
              <a:tr h="566525">
                <a:tc>
                  <a:txBody>
                    <a:bodyPr>
                      <a:noAutofit/>
                    </a:bodyPr>
                    <a:lstStyle/>
                    <a:p>
                      <a:pPr lvl="0" algn="ctr">
                        <a:spcBef>
                          <a:spcPts val="0"/>
                        </a:spcBef>
                        <a:buNone/>
                      </a:pPr>
                      <a:r>
                        <a:rPr lang="en"/>
                        <a:t>Arcade Physics</a:t>
                      </a:r>
                    </a:p>
                  </a:txBody>
                  <a:tcPr marT="91425" marB="91425" marR="91425" marL="91425" anchor="ctr"/>
                </a:tc>
                <a:tc>
                  <a:txBody>
                    <a:bodyPr>
                      <a:noAutofit/>
                    </a:bodyPr>
                    <a:lstStyle/>
                    <a:p>
                      <a:pPr lvl="0" algn="ctr">
                        <a:spcBef>
                          <a:spcPts val="0"/>
                        </a:spcBef>
                        <a:buNone/>
                      </a:pPr>
                      <a:r>
                        <a:rPr lang="en" u="sng">
                          <a:solidFill>
                            <a:schemeClr val="hlink"/>
                          </a:solidFill>
                          <a:hlinkClick r:id="rId6"/>
                        </a:rPr>
                        <a:t>http://phaser.io/examples/v2/category/arcade-physics</a:t>
                      </a:r>
                    </a:p>
                  </a:txBody>
                  <a:tcPr marT="91425" marB="91425" marR="91425" marL="91425" anchor="ctr"/>
                </a:tc>
                <a:tc>
                  <a:txBody>
                    <a:bodyPr>
                      <a:noAutofit/>
                    </a:bodyPr>
                    <a:lstStyle/>
                    <a:p>
                      <a:pPr lvl="0" algn="ctr">
                        <a:spcBef>
                          <a:spcPts val="0"/>
                        </a:spcBef>
                        <a:buNone/>
                      </a:pPr>
                      <a:r>
                        <a:rPr lang="en"/>
                        <a:t>Basic Physics</a:t>
                      </a:r>
                    </a:p>
                  </a:txBody>
                  <a:tcPr marT="91425" marB="91425" marR="91425" marL="91425" anchor="ctr"/>
                </a:tc>
              </a:tr>
              <a:tr h="459900">
                <a:tc>
                  <a:txBody>
                    <a:bodyPr>
                      <a:noAutofit/>
                    </a:bodyPr>
                    <a:lstStyle/>
                    <a:p>
                      <a:pPr lvl="0" algn="ctr">
                        <a:spcBef>
                          <a:spcPts val="0"/>
                        </a:spcBef>
                        <a:buNone/>
                      </a:pPr>
                      <a:r>
                        <a:rPr lang="en"/>
                        <a:t>Particles</a:t>
                      </a:r>
                    </a:p>
                  </a:txBody>
                  <a:tcPr marT="91425" marB="91425" marR="91425" marL="91425" anchor="ctr"/>
                </a:tc>
                <a:tc>
                  <a:txBody>
                    <a:bodyPr>
                      <a:noAutofit/>
                    </a:bodyPr>
                    <a:lstStyle/>
                    <a:p>
                      <a:pPr lvl="0" algn="ctr">
                        <a:spcBef>
                          <a:spcPts val="0"/>
                        </a:spcBef>
                        <a:buNone/>
                      </a:pPr>
                      <a:r>
                        <a:rPr lang="en" u="sng">
                          <a:solidFill>
                            <a:schemeClr val="hlink"/>
                          </a:solidFill>
                          <a:hlinkClick r:id="rId7"/>
                        </a:rPr>
                        <a:t>http://phaser.io/examples/v2/category/particles</a:t>
                      </a:r>
                    </a:p>
                  </a:txBody>
                  <a:tcPr marT="91425" marB="91425" marR="91425" marL="91425" anchor="ctr"/>
                </a:tc>
                <a:tc>
                  <a:txBody>
                    <a:bodyPr>
                      <a:noAutofit/>
                    </a:bodyPr>
                    <a:lstStyle/>
                    <a:p>
                      <a:pPr lvl="0" algn="ctr">
                        <a:spcBef>
                          <a:spcPts val="0"/>
                        </a:spcBef>
                        <a:buNone/>
                      </a:pPr>
                      <a:r>
                        <a:rPr lang="en"/>
                        <a:t>Particle Examples</a:t>
                      </a:r>
                    </a:p>
                  </a:txBody>
                  <a:tcPr marT="91425" marB="91425" marR="91425" marL="91425" anchor="ctr"/>
                </a:tc>
              </a:tr>
              <a:tr h="459900">
                <a:tc>
                  <a:txBody>
                    <a:bodyPr>
                      <a:noAutofit/>
                    </a:bodyPr>
                    <a:lstStyle/>
                    <a:p>
                      <a:pPr lvl="0" algn="ctr">
                        <a:spcBef>
                          <a:spcPts val="0"/>
                        </a:spcBef>
                        <a:buNone/>
                      </a:pPr>
                      <a:r>
                        <a:rPr lang="en"/>
                        <a:t>BabylonJS</a:t>
                      </a:r>
                    </a:p>
                  </a:txBody>
                  <a:tcPr marT="91425" marB="91425" marR="91425" marL="91425" anchor="ctr"/>
                </a:tc>
                <a:tc>
                  <a:txBody>
                    <a:bodyPr>
                      <a:noAutofit/>
                    </a:bodyPr>
                    <a:lstStyle/>
                    <a:p>
                      <a:pPr lvl="0" rtl="0" algn="ctr">
                        <a:spcBef>
                          <a:spcPts val="0"/>
                        </a:spcBef>
                        <a:buNone/>
                      </a:pPr>
                      <a:r>
                        <a:rPr lang="en" u="sng">
                          <a:solidFill>
                            <a:schemeClr val="hlink"/>
                          </a:solidFill>
                          <a:hlinkClick r:id="rId8"/>
                        </a:rPr>
                        <a:t>http://www.babylonjs.com/</a:t>
                      </a:r>
                    </a:p>
                  </a:txBody>
                  <a:tcPr marT="91425" marB="91425" marR="91425" marL="91425" anchor="ctr"/>
                </a:tc>
                <a:tc>
                  <a:txBody>
                    <a:bodyPr>
                      <a:noAutofit/>
                    </a:bodyPr>
                    <a:lstStyle/>
                    <a:p>
                      <a:pPr lvl="0" rtl="0" algn="ctr">
                        <a:spcBef>
                          <a:spcPts val="0"/>
                        </a:spcBef>
                        <a:buNone/>
                      </a:pPr>
                      <a:r>
                        <a:rPr lang="en"/>
                        <a:t>HTML5 3D Game Dev</a:t>
                      </a:r>
                    </a:p>
                  </a:txBody>
                  <a:tcPr marT="91425" marB="91425" marR="91425" marL="91425" anchor="ctr"/>
                </a:tc>
              </a:tr>
            </a:tbl>
          </a:graphicData>
        </a:graphic>
      </p:graphicFrame>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5" name="Shape 355"/>
        <p:cNvGrpSpPr/>
        <p:nvPr/>
      </p:nvGrpSpPr>
      <p:grpSpPr>
        <a:xfrm>
          <a:off x="0" y="0"/>
          <a:ext cx="0" cy="0"/>
          <a:chOff x="0" y="0"/>
          <a:chExt cx="0" cy="0"/>
        </a:xfrm>
      </p:grpSpPr>
      <p:sp>
        <p:nvSpPr>
          <p:cNvPr id="356" name="Shape 356"/>
          <p:cNvSpPr/>
          <p:nvPr/>
        </p:nvSpPr>
        <p:spPr>
          <a:xfrm>
            <a:off x="-74775" y="-41550"/>
            <a:ext cx="9356400" cy="5268300"/>
          </a:xfrm>
          <a:prstGeom prst="rect">
            <a:avLst/>
          </a:prstGeom>
          <a:solidFill>
            <a:srgbClr val="FFE5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7" name="Shape 357"/>
          <p:cNvSpPr/>
          <p:nvPr/>
        </p:nvSpPr>
        <p:spPr>
          <a:xfrm>
            <a:off x="124725" y="58200"/>
            <a:ext cx="8957400" cy="5068800"/>
          </a:xfrm>
          <a:prstGeom prst="roundRect">
            <a:avLst>
              <a:gd fmla="val 16667" name="adj"/>
            </a:avLst>
          </a:prstGeom>
          <a:solidFill>
            <a:srgbClr val="FCE5C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8" name="Shape 358"/>
          <p:cNvSpPr/>
          <p:nvPr/>
        </p:nvSpPr>
        <p:spPr>
          <a:xfrm>
            <a:off x="1196550" y="301850"/>
            <a:ext cx="1238100" cy="630600"/>
          </a:xfrm>
          <a:prstGeom prst="rect">
            <a:avLst/>
          </a:prstGeom>
          <a:solidFill>
            <a:srgbClr val="FFE599"/>
          </a:solidFill>
          <a:ln cap="flat" cmpd="sng" w="19050">
            <a:solidFill>
              <a:schemeClr val="dk2"/>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9" name="Shape 359"/>
          <p:cNvSpPr/>
          <p:nvPr/>
        </p:nvSpPr>
        <p:spPr>
          <a:xfrm>
            <a:off x="2584225" y="301850"/>
            <a:ext cx="5662800" cy="630600"/>
          </a:xfrm>
          <a:prstGeom prst="rect">
            <a:avLst/>
          </a:prstGeom>
          <a:solidFill>
            <a:srgbClr val="93C47D"/>
          </a:solidFill>
          <a:ln cap="flat" cmpd="sng" w="19050">
            <a:solidFill>
              <a:schemeClr val="dk2"/>
            </a:solidFill>
            <a:prstDash val="dash"/>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60" name="Shape 360"/>
          <p:cNvSpPr txBox="1"/>
          <p:nvPr>
            <p:ph type="title"/>
          </p:nvPr>
        </p:nvSpPr>
        <p:spPr>
          <a:xfrm>
            <a:off x="2584225" y="216650"/>
            <a:ext cx="5662800" cy="363600"/>
          </a:xfrm>
          <a:prstGeom prst="rect">
            <a:avLst/>
          </a:prstGeom>
        </p:spPr>
        <p:txBody>
          <a:bodyPr anchorCtr="0" anchor="t" bIns="91425" lIns="91425" rIns="91425" tIns="91425">
            <a:noAutofit/>
          </a:bodyPr>
          <a:lstStyle/>
          <a:p>
            <a:pPr lvl="0" rtl="0" algn="ctr">
              <a:spcBef>
                <a:spcPts val="0"/>
              </a:spcBef>
              <a:buNone/>
            </a:pPr>
            <a:r>
              <a:rPr lang="en"/>
              <a:t>Misc Resources (2)</a:t>
            </a:r>
          </a:p>
        </p:txBody>
      </p:sp>
      <p:sp>
        <p:nvSpPr>
          <p:cNvPr id="361" name="Shape 361"/>
          <p:cNvSpPr txBox="1"/>
          <p:nvPr/>
        </p:nvSpPr>
        <p:spPr>
          <a:xfrm>
            <a:off x="1148100" y="414200"/>
            <a:ext cx="1459200" cy="558300"/>
          </a:xfrm>
          <a:prstGeom prst="rect">
            <a:avLst/>
          </a:prstGeom>
          <a:noFill/>
          <a:ln>
            <a:noFill/>
          </a:ln>
        </p:spPr>
        <p:txBody>
          <a:bodyPr anchorCtr="0" anchor="t" bIns="91425" lIns="91425" rIns="91425" tIns="91425">
            <a:noAutofit/>
          </a:bodyPr>
          <a:lstStyle/>
          <a:p>
            <a:pPr lvl="0" rtl="0">
              <a:spcBef>
                <a:spcPts val="0"/>
              </a:spcBef>
              <a:buNone/>
            </a:pPr>
            <a:r>
              <a:rPr lang="en" sz="1600"/>
              <a:t>RESOURCE</a:t>
            </a:r>
          </a:p>
        </p:txBody>
      </p:sp>
      <p:graphicFrame>
        <p:nvGraphicFramePr>
          <p:cNvPr id="362" name="Shape 362"/>
          <p:cNvGraphicFramePr/>
          <p:nvPr/>
        </p:nvGraphicFramePr>
        <p:xfrm>
          <a:off x="472725" y="1200150"/>
          <a:ext cx="3000000" cy="3000000"/>
        </p:xfrm>
        <a:graphic>
          <a:graphicData uri="http://schemas.openxmlformats.org/drawingml/2006/table">
            <a:tbl>
              <a:tblPr>
                <a:noFill/>
                <a:tableStyleId>{A2560B0A-2508-4B3C-A343-4BA5F4569599}</a:tableStyleId>
              </a:tblPr>
              <a:tblGrid>
                <a:gridCol w="1565325"/>
                <a:gridCol w="3920825"/>
                <a:gridCol w="2818175"/>
              </a:tblGrid>
              <a:tr h="459900">
                <a:tc>
                  <a:txBody>
                    <a:bodyPr>
                      <a:noAutofit/>
                    </a:bodyPr>
                    <a:lstStyle/>
                    <a:p>
                      <a:pPr lvl="0" rtl="0" algn="ctr">
                        <a:spcBef>
                          <a:spcPts val="0"/>
                        </a:spcBef>
                        <a:buNone/>
                      </a:pPr>
                      <a:r>
                        <a:rPr lang="en"/>
                        <a:t>Name</a:t>
                      </a:r>
                    </a:p>
                  </a:txBody>
                  <a:tcPr marT="91425" marB="91425" marR="91425" marL="91425" anchor="ctr">
                    <a:solidFill>
                      <a:srgbClr val="EA9999"/>
                    </a:solidFill>
                  </a:tcPr>
                </a:tc>
                <a:tc>
                  <a:txBody>
                    <a:bodyPr>
                      <a:noAutofit/>
                    </a:bodyPr>
                    <a:lstStyle/>
                    <a:p>
                      <a:pPr lvl="0" rtl="0" algn="ctr">
                        <a:spcBef>
                          <a:spcPts val="0"/>
                        </a:spcBef>
                        <a:buNone/>
                      </a:pPr>
                      <a:r>
                        <a:rPr lang="en"/>
                        <a:t>URL</a:t>
                      </a:r>
                    </a:p>
                  </a:txBody>
                  <a:tcPr marT="91425" marB="91425" marR="91425" marL="91425" anchor="ctr">
                    <a:solidFill>
                      <a:srgbClr val="EA9999"/>
                    </a:solidFill>
                  </a:tcPr>
                </a:tc>
                <a:tc>
                  <a:txBody>
                    <a:bodyPr>
                      <a:noAutofit/>
                    </a:bodyPr>
                    <a:lstStyle/>
                    <a:p>
                      <a:pPr lvl="0" rtl="0" algn="ctr">
                        <a:spcBef>
                          <a:spcPts val="0"/>
                        </a:spcBef>
                        <a:buNone/>
                      </a:pPr>
                      <a:r>
                        <a:rPr lang="en"/>
                        <a:t>Note</a:t>
                      </a:r>
                    </a:p>
                  </a:txBody>
                  <a:tcPr marT="91425" marB="91425" marR="91425" marL="91425" anchor="ctr">
                    <a:solidFill>
                      <a:srgbClr val="EA9999"/>
                    </a:solidFill>
                  </a:tcPr>
                </a:tc>
              </a:tr>
              <a:tr h="459900">
                <a:tc>
                  <a:txBody>
                    <a:bodyPr>
                      <a:noAutofit/>
                    </a:bodyPr>
                    <a:lstStyle/>
                    <a:p>
                      <a:pPr lvl="0" rtl="0" algn="ctr">
                        <a:spcBef>
                          <a:spcPts val="0"/>
                        </a:spcBef>
                        <a:buNone/>
                      </a:pPr>
                      <a:r>
                        <a:rPr lang="en"/>
                        <a:t>ThreeJS</a:t>
                      </a:r>
                    </a:p>
                  </a:txBody>
                  <a:tcPr marT="91425" marB="91425" marR="91425" marL="91425" anchor="ctr"/>
                </a:tc>
                <a:tc>
                  <a:txBody>
                    <a:bodyPr>
                      <a:noAutofit/>
                    </a:bodyPr>
                    <a:lstStyle/>
                    <a:p>
                      <a:pPr lvl="0" rtl="0" algn="ctr">
                        <a:spcBef>
                          <a:spcPts val="0"/>
                        </a:spcBef>
                        <a:buNone/>
                      </a:pPr>
                      <a:r>
                        <a:rPr lang="en" u="sng">
                          <a:solidFill>
                            <a:schemeClr val="hlink"/>
                          </a:solidFill>
                          <a:hlinkClick r:id="rId3"/>
                        </a:rPr>
                        <a:t>http://threejs.org/</a:t>
                      </a:r>
                    </a:p>
                  </a:txBody>
                  <a:tcPr marT="91425" marB="91425" marR="91425" marL="91425" anchor="ctr"/>
                </a:tc>
                <a:tc>
                  <a:txBody>
                    <a:bodyPr>
                      <a:noAutofit/>
                    </a:bodyPr>
                    <a:lstStyle/>
                    <a:p>
                      <a:pPr lvl="0" rtl="0" algn="ctr">
                        <a:spcBef>
                          <a:spcPts val="0"/>
                        </a:spcBef>
                        <a:buNone/>
                      </a:pPr>
                      <a:r>
                        <a:rPr lang="en"/>
                        <a:t>3D WebGL Renderer</a:t>
                      </a:r>
                    </a:p>
                  </a:txBody>
                  <a:tcPr marT="91425" marB="91425" marR="91425" marL="91425" anchor="ctr"/>
                </a:tc>
              </a:tr>
              <a:tr h="459900">
                <a:tc>
                  <a:txBody>
                    <a:bodyPr>
                      <a:noAutofit/>
                    </a:bodyPr>
                    <a:lstStyle/>
                    <a:p>
                      <a:pPr lvl="0" rtl="0" algn="ctr">
                        <a:spcBef>
                          <a:spcPts val="0"/>
                        </a:spcBef>
                        <a:buNone/>
                      </a:pPr>
                      <a:r>
                        <a:rPr lang="en"/>
                        <a:t>OpenGL Sandbox</a:t>
                      </a:r>
                    </a:p>
                  </a:txBody>
                  <a:tcPr marT="91425" marB="91425" marR="91425" marL="91425" anchor="ctr"/>
                </a:tc>
                <a:tc>
                  <a:txBody>
                    <a:bodyPr>
                      <a:noAutofit/>
                    </a:bodyPr>
                    <a:lstStyle/>
                    <a:p>
                      <a:pPr lvl="0" rtl="0" algn="ctr">
                        <a:spcBef>
                          <a:spcPts val="0"/>
                        </a:spcBef>
                        <a:buNone/>
                      </a:pPr>
                      <a:r>
                        <a:rPr lang="en" u="sng">
                          <a:solidFill>
                            <a:schemeClr val="hlink"/>
                          </a:solidFill>
                          <a:hlinkClick r:id="rId4"/>
                        </a:rPr>
                        <a:t>http://glslsandbox.com/</a:t>
                      </a:r>
                    </a:p>
                  </a:txBody>
                  <a:tcPr marT="91425" marB="91425" marR="91425" marL="91425" anchor="ctr"/>
                </a:tc>
                <a:tc>
                  <a:txBody>
                    <a:bodyPr>
                      <a:noAutofit/>
                    </a:bodyPr>
                    <a:lstStyle/>
                    <a:p>
                      <a:pPr lvl="0" rtl="0" algn="ctr">
                        <a:spcBef>
                          <a:spcPts val="0"/>
                        </a:spcBef>
                        <a:buNone/>
                      </a:pPr>
                      <a:r>
                        <a:rPr lang="en"/>
                        <a:t>Different OpenGL shaders you can repurpose for use in your game. </a:t>
                      </a:r>
                    </a:p>
                  </a:txBody>
                  <a:tcPr marT="91425" marB="91425" marR="91425" marL="91425" anchor="ctr"/>
                </a:tc>
              </a:tr>
              <a:tr h="459900">
                <a:tc>
                  <a:txBody>
                    <a:bodyPr>
                      <a:noAutofit/>
                    </a:bodyPr>
                    <a:lstStyle/>
                    <a:p>
                      <a:pPr lvl="0" rtl="0" algn="ctr">
                        <a:spcBef>
                          <a:spcPts val="0"/>
                        </a:spcBef>
                        <a:buNone/>
                      </a:pPr>
                      <a:r>
                        <a:rPr lang="en"/>
                        <a:t>ShaderToy</a:t>
                      </a:r>
                    </a:p>
                  </a:txBody>
                  <a:tcPr marT="91425" marB="91425" marR="91425" marL="91425" anchor="ctr"/>
                </a:tc>
                <a:tc>
                  <a:txBody>
                    <a:bodyPr>
                      <a:noAutofit/>
                    </a:bodyPr>
                    <a:lstStyle/>
                    <a:p>
                      <a:pPr lvl="0" rtl="0" algn="ctr">
                        <a:spcBef>
                          <a:spcPts val="0"/>
                        </a:spcBef>
                        <a:buNone/>
                      </a:pPr>
                      <a:r>
                        <a:rPr lang="en" u="sng">
                          <a:solidFill>
                            <a:schemeClr val="hlink"/>
                          </a:solidFill>
                          <a:hlinkClick r:id="rId5"/>
                        </a:rPr>
                        <a:t>https://www.shadertoy.com/</a:t>
                      </a:r>
                    </a:p>
                  </a:txBody>
                  <a:tcPr marT="91425" marB="91425" marR="91425" marL="91425" anchor="ctr"/>
                </a:tc>
                <a:tc>
                  <a:txBody>
                    <a:bodyPr>
                      <a:noAutofit/>
                    </a:bodyPr>
                    <a:lstStyle/>
                    <a:p>
                      <a:pPr lvl="0" rtl="0" algn="ctr">
                        <a:spcBef>
                          <a:spcPts val="0"/>
                        </a:spcBef>
                        <a:buNone/>
                      </a:pPr>
                      <a:r>
                        <a:rPr lang="en"/>
                        <a:t>More code for OpenGL shaders.</a:t>
                      </a:r>
                    </a:p>
                  </a:txBody>
                  <a:tcPr marT="91425" marB="91425" marR="91425" marL="91425" anchor="ctr"/>
                </a:tc>
              </a:tr>
              <a:tr h="459900">
                <a:tc>
                  <a:txBody>
                    <a:bodyPr>
                      <a:noAutofit/>
                    </a:bodyPr>
                    <a:lstStyle/>
                    <a:p>
                      <a:pPr lvl="0" rtl="0" algn="ctr">
                        <a:spcBef>
                          <a:spcPts val="0"/>
                        </a:spcBef>
                        <a:buNone/>
                      </a:pPr>
                      <a:r>
                        <a:rPr lang="en"/>
                        <a:t>TLDR Legal</a:t>
                      </a:r>
                    </a:p>
                  </a:txBody>
                  <a:tcPr marT="91425" marB="91425" marR="91425" marL="91425" anchor="ctr"/>
                </a:tc>
                <a:tc>
                  <a:txBody>
                    <a:bodyPr>
                      <a:noAutofit/>
                    </a:bodyPr>
                    <a:lstStyle/>
                    <a:p>
                      <a:pPr lvl="0" rtl="0" algn="ctr">
                        <a:spcBef>
                          <a:spcPts val="0"/>
                        </a:spcBef>
                        <a:buNone/>
                      </a:pPr>
                      <a:r>
                        <a:rPr lang="en" u="sng">
                          <a:solidFill>
                            <a:schemeClr val="hlink"/>
                          </a:solidFill>
                          <a:hlinkClick r:id="rId6"/>
                        </a:rPr>
                        <a:t>https://tldrlegal.com/license/mit-license</a:t>
                      </a:r>
                    </a:p>
                  </a:txBody>
                  <a:tcPr marT="91425" marB="91425" marR="91425" marL="91425" anchor="ctr"/>
                </a:tc>
                <a:tc>
                  <a:txBody>
                    <a:bodyPr>
                      <a:noAutofit/>
                    </a:bodyPr>
                    <a:lstStyle/>
                    <a:p>
                      <a:pPr lvl="0" rtl="0" algn="ctr">
                        <a:spcBef>
                          <a:spcPts val="0"/>
                        </a:spcBef>
                        <a:buNone/>
                      </a:pPr>
                      <a:r>
                        <a:rPr lang="en"/>
                        <a:t>Understand the licence this software is distributed under.</a:t>
                      </a:r>
                    </a:p>
                  </a:txBody>
                  <a:tcPr marT="91425" marB="91425" marR="91425" marL="91425" anchor="ctr"/>
                </a:tc>
              </a:tr>
              <a:tr h="459900">
                <a:tc>
                  <a:txBody>
                    <a:bodyPr>
                      <a:noAutofit/>
                    </a:bodyPr>
                    <a:lstStyle/>
                    <a:p>
                      <a:pPr lvl="0" rtl="0" algn="ctr">
                        <a:spcBef>
                          <a:spcPts val="0"/>
                        </a:spcBef>
                        <a:buNone/>
                      </a:pPr>
                      <a:r>
                        <a:rPr lang="en"/>
                        <a:t>Udacity HTML5</a:t>
                      </a:r>
                    </a:p>
                  </a:txBody>
                  <a:tcPr marT="91425" marB="91425" marR="91425" marL="91425" anchor="ctr"/>
                </a:tc>
                <a:tc>
                  <a:txBody>
                    <a:bodyPr>
                      <a:noAutofit/>
                    </a:bodyPr>
                    <a:lstStyle/>
                    <a:p>
                      <a:pPr lvl="0" rtl="0" algn="ctr">
                        <a:spcBef>
                          <a:spcPts val="0"/>
                        </a:spcBef>
                        <a:buNone/>
                      </a:pPr>
                      <a:r>
                        <a:rPr lang="en" u="sng">
                          <a:solidFill>
                            <a:schemeClr val="hlink"/>
                          </a:solidFill>
                          <a:hlinkClick r:id="rId7"/>
                        </a:rPr>
                        <a:t>https://www.udacity.com/course/html5-game-development--cs255</a:t>
                      </a:r>
                    </a:p>
                  </a:txBody>
                  <a:tcPr marT="91425" marB="91425" marR="91425" marL="91425" anchor="ctr"/>
                </a:tc>
                <a:tc>
                  <a:txBody>
                    <a:bodyPr>
                      <a:noAutofit/>
                    </a:bodyPr>
                    <a:lstStyle/>
                    <a:p>
                      <a:pPr lvl="0" rtl="0" algn="ctr">
                        <a:spcBef>
                          <a:spcPts val="0"/>
                        </a:spcBef>
                        <a:buNone/>
                      </a:pPr>
                      <a:r>
                        <a:rPr lang="en"/>
                        <a:t>A free HTML5 game development course taught by google.</a:t>
                      </a:r>
                    </a:p>
                  </a:txBody>
                  <a:tcPr marT="91425" marB="91425" marR="91425" marL="91425" anchor="ctr"/>
                </a:tc>
              </a:tr>
            </a:tbl>
          </a:graphicData>
        </a:graphic>
      </p:graphicFrame>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sp>
        <p:nvSpPr>
          <p:cNvPr id="367" name="Shape 367"/>
          <p:cNvSpPr/>
          <p:nvPr/>
        </p:nvSpPr>
        <p:spPr>
          <a:xfrm>
            <a:off x="-74775" y="-41550"/>
            <a:ext cx="9356400" cy="5268300"/>
          </a:xfrm>
          <a:prstGeom prst="rect">
            <a:avLst/>
          </a:prstGeom>
          <a:solidFill>
            <a:srgbClr val="FFE5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8" name="Shape 368"/>
          <p:cNvSpPr/>
          <p:nvPr/>
        </p:nvSpPr>
        <p:spPr>
          <a:xfrm>
            <a:off x="124725" y="58200"/>
            <a:ext cx="8957400" cy="5068800"/>
          </a:xfrm>
          <a:prstGeom prst="roundRect">
            <a:avLst>
              <a:gd fmla="val 16667" name="adj"/>
            </a:avLst>
          </a:prstGeom>
          <a:solidFill>
            <a:srgbClr val="FCE5C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9" name="Shape 369"/>
          <p:cNvSpPr/>
          <p:nvPr/>
        </p:nvSpPr>
        <p:spPr>
          <a:xfrm>
            <a:off x="1196550" y="301850"/>
            <a:ext cx="1238100" cy="630600"/>
          </a:xfrm>
          <a:prstGeom prst="rect">
            <a:avLst/>
          </a:prstGeom>
          <a:solidFill>
            <a:srgbClr val="FFE599"/>
          </a:solidFill>
          <a:ln cap="flat" cmpd="sng" w="19050">
            <a:solidFill>
              <a:schemeClr val="dk2"/>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70" name="Shape 370"/>
          <p:cNvSpPr/>
          <p:nvPr/>
        </p:nvSpPr>
        <p:spPr>
          <a:xfrm>
            <a:off x="2584225" y="301850"/>
            <a:ext cx="5662800" cy="630600"/>
          </a:xfrm>
          <a:prstGeom prst="rect">
            <a:avLst/>
          </a:prstGeom>
          <a:solidFill>
            <a:srgbClr val="93C47D"/>
          </a:solidFill>
          <a:ln cap="flat" cmpd="sng" w="19050">
            <a:solidFill>
              <a:schemeClr val="dk2"/>
            </a:solidFill>
            <a:prstDash val="dash"/>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71" name="Shape 371"/>
          <p:cNvSpPr txBox="1"/>
          <p:nvPr>
            <p:ph type="title"/>
          </p:nvPr>
        </p:nvSpPr>
        <p:spPr>
          <a:xfrm>
            <a:off x="2584225" y="216650"/>
            <a:ext cx="5662800" cy="363600"/>
          </a:xfrm>
          <a:prstGeom prst="rect">
            <a:avLst/>
          </a:prstGeom>
        </p:spPr>
        <p:txBody>
          <a:bodyPr anchorCtr="0" anchor="t" bIns="91425" lIns="91425" rIns="91425" tIns="91425">
            <a:noAutofit/>
          </a:bodyPr>
          <a:lstStyle/>
          <a:p>
            <a:pPr lvl="0" rtl="0" algn="ctr">
              <a:spcBef>
                <a:spcPts val="0"/>
              </a:spcBef>
              <a:buNone/>
            </a:pPr>
            <a:r>
              <a:rPr lang="en"/>
              <a:t>Misc Resources (3)</a:t>
            </a:r>
          </a:p>
        </p:txBody>
      </p:sp>
      <p:sp>
        <p:nvSpPr>
          <p:cNvPr id="372" name="Shape 372"/>
          <p:cNvSpPr txBox="1"/>
          <p:nvPr/>
        </p:nvSpPr>
        <p:spPr>
          <a:xfrm>
            <a:off x="1148100" y="414200"/>
            <a:ext cx="1459200" cy="558300"/>
          </a:xfrm>
          <a:prstGeom prst="rect">
            <a:avLst/>
          </a:prstGeom>
          <a:noFill/>
          <a:ln>
            <a:noFill/>
          </a:ln>
        </p:spPr>
        <p:txBody>
          <a:bodyPr anchorCtr="0" anchor="t" bIns="91425" lIns="91425" rIns="91425" tIns="91425">
            <a:noAutofit/>
          </a:bodyPr>
          <a:lstStyle/>
          <a:p>
            <a:pPr lvl="0" rtl="0">
              <a:spcBef>
                <a:spcPts val="0"/>
              </a:spcBef>
              <a:buNone/>
            </a:pPr>
            <a:r>
              <a:rPr lang="en" sz="1600"/>
              <a:t>RESOURCE</a:t>
            </a:r>
          </a:p>
        </p:txBody>
      </p:sp>
      <p:graphicFrame>
        <p:nvGraphicFramePr>
          <p:cNvPr id="373" name="Shape 373"/>
          <p:cNvGraphicFramePr/>
          <p:nvPr/>
        </p:nvGraphicFramePr>
        <p:xfrm>
          <a:off x="472725" y="1200150"/>
          <a:ext cx="3000000" cy="3000000"/>
        </p:xfrm>
        <a:graphic>
          <a:graphicData uri="http://schemas.openxmlformats.org/drawingml/2006/table">
            <a:tbl>
              <a:tblPr>
                <a:noFill/>
                <a:tableStyleId>{A2560B0A-2508-4B3C-A343-4BA5F4569599}</a:tableStyleId>
              </a:tblPr>
              <a:tblGrid>
                <a:gridCol w="1565325"/>
                <a:gridCol w="3920825"/>
                <a:gridCol w="2818175"/>
              </a:tblGrid>
              <a:tr h="459900">
                <a:tc>
                  <a:txBody>
                    <a:bodyPr>
                      <a:noAutofit/>
                    </a:bodyPr>
                    <a:lstStyle/>
                    <a:p>
                      <a:pPr lvl="0" rtl="0" algn="ctr">
                        <a:spcBef>
                          <a:spcPts val="0"/>
                        </a:spcBef>
                        <a:buNone/>
                      </a:pPr>
                      <a:r>
                        <a:rPr lang="en"/>
                        <a:t>Name</a:t>
                      </a:r>
                    </a:p>
                  </a:txBody>
                  <a:tcPr marT="91425" marB="91425" marR="91425" marL="91425" anchor="ctr">
                    <a:solidFill>
                      <a:srgbClr val="EA9999"/>
                    </a:solidFill>
                  </a:tcPr>
                </a:tc>
                <a:tc>
                  <a:txBody>
                    <a:bodyPr>
                      <a:noAutofit/>
                    </a:bodyPr>
                    <a:lstStyle/>
                    <a:p>
                      <a:pPr lvl="0" rtl="0" algn="ctr">
                        <a:spcBef>
                          <a:spcPts val="0"/>
                        </a:spcBef>
                        <a:buNone/>
                      </a:pPr>
                      <a:r>
                        <a:rPr lang="en"/>
                        <a:t>URL</a:t>
                      </a:r>
                    </a:p>
                  </a:txBody>
                  <a:tcPr marT="91425" marB="91425" marR="91425" marL="91425" anchor="ctr">
                    <a:solidFill>
                      <a:srgbClr val="EA9999"/>
                    </a:solidFill>
                  </a:tcPr>
                </a:tc>
                <a:tc>
                  <a:txBody>
                    <a:bodyPr>
                      <a:noAutofit/>
                    </a:bodyPr>
                    <a:lstStyle/>
                    <a:p>
                      <a:pPr lvl="0" rtl="0" algn="ctr">
                        <a:spcBef>
                          <a:spcPts val="0"/>
                        </a:spcBef>
                        <a:buNone/>
                      </a:pPr>
                      <a:r>
                        <a:rPr lang="en"/>
                        <a:t>Note</a:t>
                      </a:r>
                    </a:p>
                  </a:txBody>
                  <a:tcPr marT="91425" marB="91425" marR="91425" marL="91425" anchor="ctr">
                    <a:solidFill>
                      <a:srgbClr val="EA9999"/>
                    </a:solidFill>
                  </a:tcPr>
                </a:tc>
              </a:tr>
              <a:tr h="459900">
                <a:tc>
                  <a:txBody>
                    <a:bodyPr>
                      <a:noAutofit/>
                    </a:bodyPr>
                    <a:lstStyle/>
                    <a:p>
                      <a:pPr lvl="0" rtl="0" algn="ctr">
                        <a:spcBef>
                          <a:spcPts val="0"/>
                        </a:spcBef>
                        <a:buNone/>
                      </a:pPr>
                      <a:r>
                        <a:rPr lang="en"/>
                        <a:t>ZebraJS</a:t>
                      </a:r>
                    </a:p>
                  </a:txBody>
                  <a:tcPr marT="91425" marB="91425" marR="91425" marL="91425" anchor="ctr"/>
                </a:tc>
                <a:tc>
                  <a:txBody>
                    <a:bodyPr>
                      <a:noAutofit/>
                    </a:bodyPr>
                    <a:lstStyle/>
                    <a:p>
                      <a:pPr lvl="0" rtl="0" algn="ctr">
                        <a:spcBef>
                          <a:spcPts val="0"/>
                        </a:spcBef>
                        <a:buNone/>
                      </a:pPr>
                      <a:r>
                        <a:rPr lang="en"/>
                        <a:t>http://www.zebkit.com/</a:t>
                      </a:r>
                    </a:p>
                  </a:txBody>
                  <a:tcPr marT="91425" marB="91425" marR="91425" marL="91425" anchor="ctr"/>
                </a:tc>
                <a:tc>
                  <a:txBody>
                    <a:bodyPr>
                      <a:noAutofit/>
                    </a:bodyPr>
                    <a:lstStyle/>
                    <a:p>
                      <a:pPr lvl="0" rtl="0" algn="ctr">
                        <a:spcBef>
                          <a:spcPts val="0"/>
                        </a:spcBef>
                        <a:buNone/>
                      </a:pPr>
                      <a:r>
                        <a:rPr lang="en"/>
                        <a:t>Canvas UI</a:t>
                      </a:r>
                    </a:p>
                  </a:txBody>
                  <a:tcPr marT="91425" marB="91425" marR="91425" marL="91425" anchor="ctr"/>
                </a:tc>
              </a:tr>
              <a:tr h="459900">
                <a:tc>
                  <a:txBody>
                    <a:bodyPr>
                      <a:noAutofit/>
                    </a:bodyPr>
                    <a:lstStyle/>
                    <a:p>
                      <a:pPr lvl="0" rtl="0" algn="ctr">
                        <a:spcBef>
                          <a:spcPts val="0"/>
                        </a:spcBef>
                        <a:buNone/>
                      </a:pPr>
                      <a:r>
                        <a:rPr lang="en"/>
                        <a:t>Box2D JS</a:t>
                      </a:r>
                    </a:p>
                  </a:txBody>
                  <a:tcPr marT="91425" marB="91425" marR="91425" marL="91425" anchor="ctr"/>
                </a:tc>
                <a:tc>
                  <a:txBody>
                    <a:bodyPr>
                      <a:noAutofit/>
                    </a:bodyPr>
                    <a:lstStyle/>
                    <a:p>
                      <a:pPr lvl="0" rtl="0" algn="ctr">
                        <a:spcBef>
                          <a:spcPts val="0"/>
                        </a:spcBef>
                        <a:buNone/>
                      </a:pPr>
                      <a:r>
                        <a:rPr lang="en"/>
                        <a:t>http://box2d-js.sourceforge.net/index2.html</a:t>
                      </a:r>
                    </a:p>
                  </a:txBody>
                  <a:tcPr marT="91425" marB="91425" marR="91425" marL="91425" anchor="ctr"/>
                </a:tc>
                <a:tc>
                  <a:txBody>
                    <a:bodyPr>
                      <a:noAutofit/>
                    </a:bodyPr>
                    <a:lstStyle/>
                    <a:p>
                      <a:pPr lvl="0" rtl="0" algn="ctr">
                        <a:spcBef>
                          <a:spcPts val="0"/>
                        </a:spcBef>
                        <a:buNone/>
                      </a:pPr>
                      <a:r>
                        <a:rPr lang="en"/>
                        <a:t>JS version of Box2D. </a:t>
                      </a:r>
                    </a:p>
                  </a:txBody>
                  <a:tcPr marT="91425" marB="91425" marR="91425" marL="91425" anchor="ctr"/>
                </a:tc>
              </a:tr>
              <a:tr h="459900">
                <a:tc>
                  <a:txBody>
                    <a:bodyPr>
                      <a:noAutofit/>
                    </a:bodyPr>
                    <a:lstStyle/>
                    <a:p>
                      <a:pPr lvl="0" rtl="0" algn="ctr">
                        <a:spcBef>
                          <a:spcPts val="0"/>
                        </a:spcBef>
                        <a:buNone/>
                      </a:pPr>
                      <a:r>
                        <a:rPr lang="en"/>
                        <a:t>TypeScript</a:t>
                      </a:r>
                    </a:p>
                  </a:txBody>
                  <a:tcPr marT="91425" marB="91425" marR="91425" marL="91425" anchor="ctr"/>
                </a:tc>
                <a:tc>
                  <a:txBody>
                    <a:bodyPr>
                      <a:noAutofit/>
                    </a:bodyPr>
                    <a:lstStyle/>
                    <a:p>
                      <a:pPr lvl="0" rtl="0" algn="ctr">
                        <a:spcBef>
                          <a:spcPts val="0"/>
                        </a:spcBef>
                        <a:buNone/>
                      </a:pPr>
                      <a:r>
                        <a:rPr lang="en"/>
                        <a:t>https://en.wikipedia.org/wiki/TypeScript</a:t>
                      </a:r>
                    </a:p>
                  </a:txBody>
                  <a:tcPr marT="91425" marB="91425" marR="91425" marL="91425" anchor="ctr"/>
                </a:tc>
                <a:tc>
                  <a:txBody>
                    <a:bodyPr>
                      <a:noAutofit/>
                    </a:bodyPr>
                    <a:lstStyle/>
                    <a:p>
                      <a:pPr lvl="0" rtl="0" algn="ctr">
                        <a:spcBef>
                          <a:spcPts val="0"/>
                        </a:spcBef>
                        <a:buNone/>
                      </a:pPr>
                      <a:r>
                        <a:rPr lang="en"/>
                        <a:t>A history of TypeScript</a:t>
                      </a:r>
                    </a:p>
                  </a:txBody>
                  <a:tcPr marT="91425" marB="91425" marR="91425" marL="91425" anchor="ctr"/>
                </a:tc>
              </a:tr>
              <a:tr h="459900">
                <a:tc>
                  <a:txBody>
                    <a:bodyPr>
                      <a:noAutofit/>
                    </a:bodyPr>
                    <a:lstStyle/>
                    <a:p>
                      <a:pPr lvl="0" rtl="0" algn="ctr">
                        <a:spcBef>
                          <a:spcPts val="0"/>
                        </a:spcBef>
                        <a:buNone/>
                      </a:pPr>
                      <a:r>
                        <a:rPr lang="en"/>
                        <a:t>EZGUI</a:t>
                      </a:r>
                    </a:p>
                  </a:txBody>
                  <a:tcPr marT="91425" marB="91425" marR="91425" marL="91425" anchor="ctr"/>
                </a:tc>
                <a:tc>
                  <a:txBody>
                    <a:bodyPr>
                      <a:noAutofit/>
                    </a:bodyPr>
                    <a:lstStyle/>
                    <a:p>
                      <a:pPr lvl="0" rtl="0" algn="ctr">
                        <a:spcBef>
                          <a:spcPts val="0"/>
                        </a:spcBef>
                        <a:buNone/>
                      </a:pPr>
                      <a:r>
                        <a:rPr lang="en"/>
                        <a:t>https://github.com/Ezelia/EZGUI</a:t>
                      </a:r>
                    </a:p>
                  </a:txBody>
                  <a:tcPr marT="91425" marB="91425" marR="91425" marL="91425" anchor="ctr"/>
                </a:tc>
                <a:tc>
                  <a:txBody>
                    <a:bodyPr>
                      <a:noAutofit/>
                    </a:bodyPr>
                    <a:lstStyle/>
                    <a:p>
                      <a:pPr lvl="0" rtl="0" algn="ctr">
                        <a:spcBef>
                          <a:spcPts val="0"/>
                        </a:spcBef>
                        <a:buNone/>
                      </a:pPr>
                      <a:r>
                        <a:rPr lang="en"/>
                        <a:t>A UI framework that’s made for phaser. </a:t>
                      </a:r>
                    </a:p>
                  </a:txBody>
                  <a:tcPr marT="91425" marB="91425" marR="91425" marL="91425" anchor="ctr"/>
                </a:tc>
              </a:tr>
              <a:tr h="459900">
                <a:tc>
                  <a:txBody>
                    <a:bodyPr>
                      <a:noAutofit/>
                    </a:bodyPr>
                    <a:lstStyle/>
                    <a:p>
                      <a:pPr lvl="0" rtl="0" algn="ctr">
                        <a:spcBef>
                          <a:spcPts val="0"/>
                        </a:spcBef>
                        <a:buNone/>
                      </a:pPr>
                      <a:r>
                        <a:rPr lang="en"/>
                        <a:t>HTML5 Game Dev Forums</a:t>
                      </a:r>
                    </a:p>
                  </a:txBody>
                  <a:tcPr marT="91425" marB="91425" marR="91425" marL="91425" anchor="ctr"/>
                </a:tc>
                <a:tc>
                  <a:txBody>
                    <a:bodyPr>
                      <a:noAutofit/>
                    </a:bodyPr>
                    <a:lstStyle/>
                    <a:p>
                      <a:pPr lvl="0" rtl="0" algn="ctr">
                        <a:spcBef>
                          <a:spcPts val="0"/>
                        </a:spcBef>
                        <a:buNone/>
                      </a:pPr>
                      <a:r>
                        <a:rPr lang="en"/>
                        <a:t>http://www.html5gamedevs.com/</a:t>
                      </a:r>
                    </a:p>
                  </a:txBody>
                  <a:tcPr marT="91425" marB="91425" marR="91425" marL="91425" anchor="ctr"/>
                </a:tc>
                <a:tc>
                  <a:txBody>
                    <a:bodyPr>
                      <a:noAutofit/>
                    </a:bodyPr>
                    <a:lstStyle/>
                    <a:p>
                      <a:pPr lvl="0" rtl="0" algn="ctr">
                        <a:spcBef>
                          <a:spcPts val="0"/>
                        </a:spcBef>
                        <a:buNone/>
                      </a:pPr>
                      <a:r>
                        <a:rPr lang="en"/>
                        <a:t>Great forum for different html5 frameworks. </a:t>
                      </a:r>
                    </a:p>
                  </a:txBody>
                  <a:tcPr marT="91425" marB="91425" marR="91425" marL="91425" anchor="ctr"/>
                </a:tc>
              </a:tr>
              <a:tr h="459900">
                <a:tc>
                  <a:txBody>
                    <a:bodyPr>
                      <a:noAutofit/>
                    </a:bodyPr>
                    <a:lstStyle/>
                    <a:p>
                      <a:pPr lvl="0" rtl="0" algn="ctr">
                        <a:spcBef>
                          <a:spcPts val="0"/>
                        </a:spcBef>
                        <a:buNone/>
                      </a:pPr>
                      <a:r>
                        <a:rPr lang="en"/>
                        <a:t>Phaser Mobile</a:t>
                      </a:r>
                    </a:p>
                  </a:txBody>
                  <a:tcPr marT="91425" marB="91425" marR="91425" marL="91425" anchor="ctr"/>
                </a:tc>
                <a:tc>
                  <a:txBody>
                    <a:bodyPr>
                      <a:noAutofit/>
                    </a:bodyPr>
                    <a:lstStyle/>
                    <a:p>
                      <a:pPr lvl="0" rtl="0" algn="ctr">
                        <a:spcBef>
                          <a:spcPts val="0"/>
                        </a:spcBef>
                        <a:buNone/>
                      </a:pPr>
                      <a:r>
                        <a:rPr lang="en"/>
                        <a:t>https://hacks.mozilla.org/2015/12/from-game-jam-to-mobile-and-firefox-os/</a:t>
                      </a:r>
                    </a:p>
                  </a:txBody>
                  <a:tcPr marT="91425" marB="91425" marR="91425" marL="91425" anchor="ctr"/>
                </a:tc>
                <a:tc>
                  <a:txBody>
                    <a:bodyPr>
                      <a:noAutofit/>
                    </a:bodyPr>
                    <a:lstStyle/>
                    <a:p>
                      <a:pPr lvl="0" rtl="0" algn="ctr">
                        <a:spcBef>
                          <a:spcPts val="0"/>
                        </a:spcBef>
                        <a:buNone/>
                      </a:pPr>
                      <a:r>
                        <a:rPr lang="en"/>
                        <a:t>Notes on how to make a Phaser game across multiple platforms.</a:t>
                      </a:r>
                    </a:p>
                  </a:txBody>
                  <a:tcPr marT="91425" marB="91425" marR="91425" marL="91425" anchor="ctr"/>
                </a:tc>
              </a:tr>
            </a:tbl>
          </a:graphicData>
        </a:graphic>
      </p:graphicFrame>
      <p:pic>
        <p:nvPicPr>
          <p:cNvPr id="374" name="Shape 374"/>
          <p:cNvPicPr preferRelativeResize="0"/>
          <p:nvPr/>
        </p:nvPicPr>
        <p:blipFill>
          <a:blip r:embed="rId3">
            <a:alphaModFix/>
          </a:blip>
          <a:stretch>
            <a:fillRect/>
          </a:stretch>
        </p:blipFill>
        <p:spPr>
          <a:xfrm>
            <a:off x="472725" y="253400"/>
            <a:ext cx="689170" cy="630599"/>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sp>
        <p:nvSpPr>
          <p:cNvPr id="379" name="Shape 379"/>
          <p:cNvSpPr/>
          <p:nvPr/>
        </p:nvSpPr>
        <p:spPr>
          <a:xfrm>
            <a:off x="-74775" y="-41550"/>
            <a:ext cx="9356400" cy="5268300"/>
          </a:xfrm>
          <a:prstGeom prst="rect">
            <a:avLst/>
          </a:prstGeom>
          <a:solidFill>
            <a:srgbClr val="FFE5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0" name="Shape 380"/>
          <p:cNvSpPr/>
          <p:nvPr/>
        </p:nvSpPr>
        <p:spPr>
          <a:xfrm>
            <a:off x="124725" y="58200"/>
            <a:ext cx="8957400" cy="5068800"/>
          </a:xfrm>
          <a:prstGeom prst="roundRect">
            <a:avLst>
              <a:gd fmla="val 16667" name="adj"/>
            </a:avLst>
          </a:prstGeom>
          <a:solidFill>
            <a:srgbClr val="FCE5C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1" name="Shape 381"/>
          <p:cNvSpPr/>
          <p:nvPr/>
        </p:nvSpPr>
        <p:spPr>
          <a:xfrm>
            <a:off x="1196550" y="301850"/>
            <a:ext cx="1238100" cy="630600"/>
          </a:xfrm>
          <a:prstGeom prst="rect">
            <a:avLst/>
          </a:prstGeom>
          <a:solidFill>
            <a:srgbClr val="FFE599"/>
          </a:solidFill>
          <a:ln cap="flat" cmpd="sng" w="19050">
            <a:solidFill>
              <a:schemeClr val="dk2"/>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2" name="Shape 382"/>
          <p:cNvSpPr/>
          <p:nvPr/>
        </p:nvSpPr>
        <p:spPr>
          <a:xfrm>
            <a:off x="2584225" y="301850"/>
            <a:ext cx="5662800" cy="630600"/>
          </a:xfrm>
          <a:prstGeom prst="rect">
            <a:avLst/>
          </a:prstGeom>
          <a:solidFill>
            <a:srgbClr val="93C47D"/>
          </a:solidFill>
          <a:ln cap="flat" cmpd="sng" w="19050">
            <a:solidFill>
              <a:schemeClr val="dk2"/>
            </a:solidFill>
            <a:prstDash val="dash"/>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83" name="Shape 383"/>
          <p:cNvSpPr txBox="1"/>
          <p:nvPr>
            <p:ph type="title"/>
          </p:nvPr>
        </p:nvSpPr>
        <p:spPr>
          <a:xfrm>
            <a:off x="2584225" y="216650"/>
            <a:ext cx="5662800" cy="363600"/>
          </a:xfrm>
          <a:prstGeom prst="rect">
            <a:avLst/>
          </a:prstGeom>
        </p:spPr>
        <p:txBody>
          <a:bodyPr anchorCtr="0" anchor="t" bIns="91425" lIns="91425" rIns="91425" tIns="91425">
            <a:noAutofit/>
          </a:bodyPr>
          <a:lstStyle/>
          <a:p>
            <a:pPr lvl="0" rtl="0" algn="ctr">
              <a:spcBef>
                <a:spcPts val="0"/>
              </a:spcBef>
              <a:buNone/>
            </a:pPr>
            <a:r>
              <a:rPr lang="en"/>
              <a:t>Misc Resources (4)</a:t>
            </a:r>
          </a:p>
        </p:txBody>
      </p:sp>
      <p:sp>
        <p:nvSpPr>
          <p:cNvPr id="384" name="Shape 384"/>
          <p:cNvSpPr txBox="1"/>
          <p:nvPr/>
        </p:nvSpPr>
        <p:spPr>
          <a:xfrm>
            <a:off x="1148100" y="414200"/>
            <a:ext cx="1459200" cy="558300"/>
          </a:xfrm>
          <a:prstGeom prst="rect">
            <a:avLst/>
          </a:prstGeom>
          <a:noFill/>
          <a:ln>
            <a:noFill/>
          </a:ln>
        </p:spPr>
        <p:txBody>
          <a:bodyPr anchorCtr="0" anchor="t" bIns="91425" lIns="91425" rIns="91425" tIns="91425">
            <a:noAutofit/>
          </a:bodyPr>
          <a:lstStyle/>
          <a:p>
            <a:pPr lvl="0" rtl="0">
              <a:spcBef>
                <a:spcPts val="0"/>
              </a:spcBef>
              <a:buNone/>
            </a:pPr>
            <a:r>
              <a:rPr lang="en" sz="1600"/>
              <a:t>RESOURCE</a:t>
            </a:r>
          </a:p>
        </p:txBody>
      </p:sp>
      <p:graphicFrame>
        <p:nvGraphicFramePr>
          <p:cNvPr id="385" name="Shape 385"/>
          <p:cNvGraphicFramePr/>
          <p:nvPr/>
        </p:nvGraphicFramePr>
        <p:xfrm>
          <a:off x="472725" y="1200150"/>
          <a:ext cx="3000000" cy="3000000"/>
        </p:xfrm>
        <a:graphic>
          <a:graphicData uri="http://schemas.openxmlformats.org/drawingml/2006/table">
            <a:tbl>
              <a:tblPr>
                <a:noFill/>
                <a:tableStyleId>{A2560B0A-2508-4B3C-A343-4BA5F4569599}</a:tableStyleId>
              </a:tblPr>
              <a:tblGrid>
                <a:gridCol w="1565325"/>
                <a:gridCol w="3920825"/>
                <a:gridCol w="2818175"/>
              </a:tblGrid>
              <a:tr h="459900">
                <a:tc>
                  <a:txBody>
                    <a:bodyPr>
                      <a:noAutofit/>
                    </a:bodyPr>
                    <a:lstStyle/>
                    <a:p>
                      <a:pPr lvl="0" rtl="0" algn="ctr">
                        <a:spcBef>
                          <a:spcPts val="0"/>
                        </a:spcBef>
                        <a:buNone/>
                      </a:pPr>
                      <a:r>
                        <a:rPr lang="en"/>
                        <a:t>Name</a:t>
                      </a:r>
                    </a:p>
                  </a:txBody>
                  <a:tcPr marT="91425" marB="91425" marR="91425" marL="91425" anchor="ctr">
                    <a:solidFill>
                      <a:srgbClr val="EA9999"/>
                    </a:solidFill>
                  </a:tcPr>
                </a:tc>
                <a:tc>
                  <a:txBody>
                    <a:bodyPr>
                      <a:noAutofit/>
                    </a:bodyPr>
                    <a:lstStyle/>
                    <a:p>
                      <a:pPr lvl="0" rtl="0" algn="ctr">
                        <a:spcBef>
                          <a:spcPts val="0"/>
                        </a:spcBef>
                        <a:buNone/>
                      </a:pPr>
                      <a:r>
                        <a:rPr lang="en"/>
                        <a:t>URL</a:t>
                      </a:r>
                    </a:p>
                  </a:txBody>
                  <a:tcPr marT="91425" marB="91425" marR="91425" marL="91425" anchor="ctr">
                    <a:solidFill>
                      <a:srgbClr val="EA9999"/>
                    </a:solidFill>
                  </a:tcPr>
                </a:tc>
                <a:tc>
                  <a:txBody>
                    <a:bodyPr>
                      <a:noAutofit/>
                    </a:bodyPr>
                    <a:lstStyle/>
                    <a:p>
                      <a:pPr lvl="0" rtl="0" algn="ctr">
                        <a:spcBef>
                          <a:spcPts val="0"/>
                        </a:spcBef>
                        <a:buNone/>
                      </a:pPr>
                      <a:r>
                        <a:rPr lang="en"/>
                        <a:t>Note</a:t>
                      </a:r>
                    </a:p>
                  </a:txBody>
                  <a:tcPr marT="91425" marB="91425" marR="91425" marL="91425" anchor="ctr">
                    <a:solidFill>
                      <a:srgbClr val="EA9999"/>
                    </a:solidFill>
                  </a:tcPr>
                </a:tc>
              </a:tr>
              <a:tr h="459900">
                <a:tc>
                  <a:txBody>
                    <a:bodyPr>
                      <a:noAutofit/>
                    </a:bodyPr>
                    <a:lstStyle/>
                    <a:p>
                      <a:pPr lvl="0" rtl="0" algn="ctr">
                        <a:spcBef>
                          <a:spcPts val="0"/>
                        </a:spcBef>
                        <a:buNone/>
                      </a:pPr>
                      <a:r>
                        <a:rPr lang="en"/>
                        <a:t>Cordova + Phaser Tutorial</a:t>
                      </a:r>
                    </a:p>
                  </a:txBody>
                  <a:tcPr marT="91425" marB="91425" marR="91425" marL="91425" anchor="ctr"/>
                </a:tc>
                <a:tc>
                  <a:txBody>
                    <a:bodyPr>
                      <a:noAutofit/>
                    </a:bodyPr>
                    <a:lstStyle/>
                    <a:p>
                      <a:pPr lvl="0" rtl="0" algn="ctr">
                        <a:spcBef>
                          <a:spcPts val="0"/>
                        </a:spcBef>
                        <a:buNone/>
                      </a:pPr>
                      <a:r>
                        <a:rPr lang="en"/>
                        <a:t>https://software.intel.com/en-us/html5/hub/blogs/how-to-make-a-mobile-virtual-pet-game-with-html5-and-cordova/</a:t>
                      </a:r>
                    </a:p>
                  </a:txBody>
                  <a:tcPr marT="91425" marB="91425" marR="91425" marL="91425" anchor="ctr"/>
                </a:tc>
                <a:tc>
                  <a:txBody>
                    <a:bodyPr>
                      <a:noAutofit/>
                    </a:bodyPr>
                    <a:lstStyle/>
                    <a:p>
                      <a:pPr lvl="0" rtl="0" algn="ctr">
                        <a:spcBef>
                          <a:spcPts val="0"/>
                        </a:spcBef>
                        <a:buNone/>
                      </a:pPr>
                      <a:r>
                        <a:rPr lang="en"/>
                        <a:t>How to use the cordova api with phaser to make mobile apps.</a:t>
                      </a:r>
                    </a:p>
                  </a:txBody>
                  <a:tcPr marT="91425" marB="91425" marR="91425" marL="91425" anchor="ctr"/>
                </a:tc>
              </a:tr>
              <a:tr h="459900">
                <a:tc>
                  <a:txBody>
                    <a:bodyPr>
                      <a:noAutofit/>
                    </a:bodyPr>
                    <a:lstStyle/>
                    <a:p>
                      <a:pPr lvl="0" rtl="0" algn="ctr">
                        <a:spcBef>
                          <a:spcPts val="0"/>
                        </a:spcBef>
                        <a:buNone/>
                      </a:pPr>
                      <a:r>
                        <a:rPr lang="en"/>
                        <a:t>Cordova</a:t>
                      </a:r>
                    </a:p>
                  </a:txBody>
                  <a:tcPr marT="91425" marB="91425" marR="91425" marL="91425" anchor="ctr"/>
                </a:tc>
                <a:tc>
                  <a:txBody>
                    <a:bodyPr>
                      <a:noAutofit/>
                    </a:bodyPr>
                    <a:lstStyle/>
                    <a:p>
                      <a:pPr lvl="0" rtl="0" algn="ctr">
                        <a:spcBef>
                          <a:spcPts val="0"/>
                        </a:spcBef>
                        <a:buNone/>
                      </a:pPr>
                      <a:r>
                        <a:rPr lang="en"/>
                        <a:t>https://cordova.apache.org/</a:t>
                      </a:r>
                    </a:p>
                  </a:txBody>
                  <a:tcPr marT="91425" marB="91425" marR="91425" marL="91425" anchor="ctr"/>
                </a:tc>
                <a:tc>
                  <a:txBody>
                    <a:bodyPr>
                      <a:noAutofit/>
                    </a:bodyPr>
                    <a:lstStyle/>
                    <a:p>
                      <a:pPr lvl="0" rtl="0" algn="ctr">
                        <a:spcBef>
                          <a:spcPts val="0"/>
                        </a:spcBef>
                        <a:buNone/>
                      </a:pPr>
                      <a:r>
                        <a:rPr lang="en"/>
                        <a:t>Formerly phonegap. </a:t>
                      </a:r>
                    </a:p>
                  </a:txBody>
                  <a:tcPr marT="91425" marB="91425" marR="91425" marL="91425" anchor="ctr"/>
                </a:tc>
              </a:tr>
            </a:tbl>
          </a:graphicData>
        </a:graphic>
      </p:graphicFrame>
      <p:pic>
        <p:nvPicPr>
          <p:cNvPr id="386" name="Shape 386"/>
          <p:cNvPicPr preferRelativeResize="0"/>
          <p:nvPr/>
        </p:nvPicPr>
        <p:blipFill>
          <a:blip r:embed="rId3">
            <a:alphaModFix/>
          </a:blip>
          <a:stretch>
            <a:fillRect/>
          </a:stretch>
        </p:blipFill>
        <p:spPr>
          <a:xfrm>
            <a:off x="472725" y="253400"/>
            <a:ext cx="689170" cy="630599"/>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0" name="Shape 390"/>
        <p:cNvGrpSpPr/>
        <p:nvPr/>
      </p:nvGrpSpPr>
      <p:grpSpPr>
        <a:xfrm>
          <a:off x="0" y="0"/>
          <a:ext cx="0" cy="0"/>
          <a:chOff x="0" y="0"/>
          <a:chExt cx="0" cy="0"/>
        </a:xfrm>
      </p:grpSpPr>
      <p:pic>
        <p:nvPicPr>
          <p:cNvPr id="391" name="Shape 391"/>
          <p:cNvPicPr preferRelativeResize="0"/>
          <p:nvPr/>
        </p:nvPicPr>
        <p:blipFill>
          <a:blip r:embed="rId3">
            <a:alphaModFix/>
          </a:blip>
          <a:stretch>
            <a:fillRect/>
          </a:stretch>
        </p:blipFill>
        <p:spPr>
          <a:xfrm>
            <a:off x="3660525" y="135600"/>
            <a:ext cx="5388523" cy="4872300"/>
          </a:xfrm>
          <a:prstGeom prst="rect">
            <a:avLst/>
          </a:prstGeom>
          <a:noFill/>
          <a:ln>
            <a:noFill/>
          </a:ln>
        </p:spPr>
      </p:pic>
      <p:sp>
        <p:nvSpPr>
          <p:cNvPr id="392" name="Shape 392"/>
          <p:cNvSpPr txBox="1"/>
          <p:nvPr>
            <p:ph idx="1" type="body"/>
          </p:nvPr>
        </p:nvSpPr>
        <p:spPr>
          <a:xfrm>
            <a:off x="255375" y="597300"/>
            <a:ext cx="3520800" cy="1061400"/>
          </a:xfrm>
          <a:prstGeom prst="rect">
            <a:avLst/>
          </a:prstGeom>
        </p:spPr>
        <p:txBody>
          <a:bodyPr anchorCtr="0" anchor="t" bIns="91425" lIns="91425" rIns="91425" tIns="91425">
            <a:noAutofit/>
          </a:bodyPr>
          <a:lstStyle/>
          <a:p>
            <a:pPr lvl="0">
              <a:spcBef>
                <a:spcPts val="0"/>
              </a:spcBef>
              <a:buNone/>
            </a:pPr>
            <a:r>
              <a:rPr b="1" lang="en" sz="4800"/>
              <a:t>QUESTIONS&amp; </a:t>
            </a:r>
            <a:r>
              <a:rPr b="1" lang="en" sz="3600"/>
              <a:t>COMMMENTS</a:t>
            </a:r>
            <a:r>
              <a:rPr lang="en" sz="4800"/>
              <a:t> </a:t>
            </a:r>
          </a:p>
          <a:p>
            <a:pPr lvl="0">
              <a:spcBef>
                <a:spcPts val="0"/>
              </a:spcBef>
              <a:buNone/>
            </a:pPr>
            <a:r>
              <a:t/>
            </a:r>
            <a:endParaRPr sz="4800"/>
          </a:p>
        </p:txBody>
      </p:sp>
      <p:sp>
        <p:nvSpPr>
          <p:cNvPr id="393" name="Shape 393"/>
          <p:cNvSpPr txBox="1"/>
          <p:nvPr/>
        </p:nvSpPr>
        <p:spPr>
          <a:xfrm>
            <a:off x="625475" y="2461725"/>
            <a:ext cx="5718600" cy="667200"/>
          </a:xfrm>
          <a:prstGeom prst="rect">
            <a:avLst/>
          </a:prstGeom>
          <a:noFill/>
          <a:ln>
            <a:noFill/>
          </a:ln>
        </p:spPr>
        <p:txBody>
          <a:bodyPr anchorCtr="0" anchor="t" bIns="91425" lIns="91425" rIns="91425" tIns="91425">
            <a:noAutofit/>
          </a:bodyPr>
          <a:lstStyle/>
          <a:p>
            <a:pPr lvl="0">
              <a:spcBef>
                <a:spcPts val="0"/>
              </a:spcBef>
              <a:buNone/>
            </a:pPr>
            <a:r>
              <a:rPr lang="en"/>
              <a:t>Presented By: Andrew Ribeiro	</a:t>
            </a:r>
          </a:p>
        </p:txBody>
      </p:sp>
      <p:pic>
        <p:nvPicPr>
          <p:cNvPr id="394" name="Shape 394"/>
          <p:cNvPicPr preferRelativeResize="0"/>
          <p:nvPr/>
        </p:nvPicPr>
        <p:blipFill>
          <a:blip r:embed="rId4">
            <a:alphaModFix/>
          </a:blip>
          <a:stretch>
            <a:fillRect/>
          </a:stretch>
        </p:blipFill>
        <p:spPr>
          <a:xfrm>
            <a:off x="1779007" y="2424187"/>
            <a:ext cx="232100" cy="262650"/>
          </a:xfrm>
          <a:prstGeom prst="rect">
            <a:avLst/>
          </a:prstGeom>
          <a:noFill/>
          <a:ln>
            <a:noFill/>
          </a:ln>
        </p:spPr>
      </p:pic>
      <p:sp>
        <p:nvSpPr>
          <p:cNvPr id="395" name="Shape 395"/>
          <p:cNvSpPr txBox="1"/>
          <p:nvPr/>
        </p:nvSpPr>
        <p:spPr>
          <a:xfrm>
            <a:off x="625475" y="2815775"/>
            <a:ext cx="5406300" cy="630600"/>
          </a:xfrm>
          <a:prstGeom prst="rect">
            <a:avLst/>
          </a:prstGeom>
          <a:noFill/>
          <a:ln>
            <a:noFill/>
          </a:ln>
        </p:spPr>
        <p:txBody>
          <a:bodyPr anchorCtr="0" anchor="t" bIns="91425" lIns="91425" rIns="91425" tIns="91425">
            <a:noAutofit/>
          </a:bodyPr>
          <a:lstStyle/>
          <a:p>
            <a:pPr lvl="0">
              <a:spcBef>
                <a:spcPts val="0"/>
              </a:spcBef>
              <a:buNone/>
            </a:pPr>
            <a:r>
              <a:rPr lang="en" sz="2800"/>
              <a:t>AndrewRIB.com </a:t>
            </a:r>
          </a:p>
        </p:txBody>
      </p:sp>
      <p:sp>
        <p:nvSpPr>
          <p:cNvPr id="396" name="Shape 396"/>
          <p:cNvSpPr txBox="1"/>
          <p:nvPr/>
        </p:nvSpPr>
        <p:spPr>
          <a:xfrm>
            <a:off x="705425" y="3452350"/>
            <a:ext cx="5406300" cy="630600"/>
          </a:xfrm>
          <a:prstGeom prst="rect">
            <a:avLst/>
          </a:prstGeom>
          <a:noFill/>
          <a:ln>
            <a:noFill/>
          </a:ln>
        </p:spPr>
        <p:txBody>
          <a:bodyPr anchorCtr="0" anchor="t" bIns="91425" lIns="91425" rIns="91425" tIns="91425">
            <a:noAutofit/>
          </a:bodyPr>
          <a:lstStyle/>
          <a:p>
            <a:pPr lvl="0">
              <a:spcBef>
                <a:spcPts val="0"/>
              </a:spcBef>
              <a:buNone/>
            </a:pPr>
            <a:r>
              <a:rPr lang="en"/>
              <a:t>AndrewNetwork@gmail.com</a:t>
            </a:r>
          </a:p>
        </p:txBody>
      </p:sp>
      <p:sp>
        <p:nvSpPr>
          <p:cNvPr id="397" name="Shape 397"/>
          <p:cNvSpPr txBox="1"/>
          <p:nvPr/>
        </p:nvSpPr>
        <p:spPr>
          <a:xfrm>
            <a:off x="89750" y="3931950"/>
            <a:ext cx="5743800" cy="670200"/>
          </a:xfrm>
          <a:prstGeom prst="rect">
            <a:avLst/>
          </a:prstGeom>
          <a:noFill/>
          <a:ln>
            <a:noFill/>
          </a:ln>
        </p:spPr>
        <p:txBody>
          <a:bodyPr anchorCtr="0" anchor="t" bIns="91425" lIns="91425" rIns="91425" tIns="91425">
            <a:noAutofit/>
          </a:bodyPr>
          <a:lstStyle/>
          <a:p>
            <a:pPr lvl="0">
              <a:spcBef>
                <a:spcPts val="0"/>
              </a:spcBef>
              <a:buNone/>
            </a:pPr>
            <a:r>
              <a:rPr b="1" lang="en"/>
              <a:t>FIND THIS PRESENTATION ONLINE:</a:t>
            </a:r>
          </a:p>
          <a:p>
            <a:pPr lvl="0">
              <a:spcBef>
                <a:spcPts val="0"/>
              </a:spcBef>
              <a:buNone/>
            </a:pPr>
            <a:r>
              <a:t/>
            </a:r>
            <a:endParaRPr b="1"/>
          </a:p>
          <a:p>
            <a:pPr lvl="0">
              <a:spcBef>
                <a:spcPts val="0"/>
              </a:spcBef>
              <a:buNone/>
            </a:pPr>
            <a:r>
              <a:rPr b="1" lang="en"/>
              <a:t>https://github.com/Andrewnetwork/PhaserPresentation2016</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1" name="Shape 91"/>
          <p:cNvSpPr txBox="1"/>
          <p:nvPr>
            <p:ph type="title"/>
          </p:nvPr>
        </p:nvSpPr>
        <p:spPr>
          <a:xfrm>
            <a:off x="311700" y="292850"/>
            <a:ext cx="8520600" cy="801000"/>
          </a:xfrm>
          <a:prstGeom prst="rect">
            <a:avLst/>
          </a:prstGeom>
        </p:spPr>
        <p:txBody>
          <a:bodyPr anchorCtr="0" anchor="t" bIns="91425" lIns="91425" rIns="91425" tIns="91425">
            <a:noAutofit/>
          </a:bodyPr>
          <a:lstStyle/>
          <a:p>
            <a:pPr lvl="0">
              <a:spcBef>
                <a:spcPts val="0"/>
              </a:spcBef>
              <a:buNone/>
            </a:pPr>
            <a:r>
              <a:rPr lang="en"/>
              <a:t>What you need to know------------------Prerequisites</a:t>
            </a:r>
          </a:p>
        </p:txBody>
      </p:sp>
      <p:sp>
        <p:nvSpPr>
          <p:cNvPr id="92" name="Shape 92"/>
          <p:cNvSpPr txBox="1"/>
          <p:nvPr>
            <p:ph idx="1" type="body"/>
          </p:nvPr>
        </p:nvSpPr>
        <p:spPr>
          <a:xfrm>
            <a:off x="311700" y="1076275"/>
            <a:ext cx="8520600" cy="3340200"/>
          </a:xfrm>
          <a:prstGeom prst="rect">
            <a:avLst/>
          </a:prstGeom>
        </p:spPr>
        <p:txBody>
          <a:bodyPr anchorCtr="0" anchor="t" bIns="91425" lIns="91425" rIns="91425" tIns="91425">
            <a:noAutofit/>
          </a:bodyPr>
          <a:lstStyle/>
          <a:p>
            <a:pPr indent="-228600" lvl="0" marL="457200" rtl="0">
              <a:spcBef>
                <a:spcPts val="0"/>
              </a:spcBef>
            </a:pPr>
            <a:r>
              <a:rPr lang="en"/>
              <a:t>Like any subject, you can tackle anything if you have the passion for it. </a:t>
            </a:r>
          </a:p>
          <a:p>
            <a:pPr indent="-228600" lvl="0" marL="457200" rtl="0">
              <a:spcBef>
                <a:spcPts val="0"/>
              </a:spcBef>
            </a:pPr>
            <a:r>
              <a:rPr lang="en"/>
              <a:t>Essential To Know: </a:t>
            </a:r>
          </a:p>
          <a:p>
            <a:pPr indent="-228600" lvl="1" marL="914400" rtl="0">
              <a:spcBef>
                <a:spcPts val="0"/>
              </a:spcBef>
            </a:pPr>
            <a:r>
              <a:rPr lang="en"/>
              <a:t>JavaScript or TypeScript( If you wish to use it )</a:t>
            </a:r>
          </a:p>
          <a:p>
            <a:pPr indent="-228600" lvl="1" marL="914400" rtl="0">
              <a:spcBef>
                <a:spcPts val="0"/>
              </a:spcBef>
            </a:pPr>
            <a:r>
              <a:rPr lang="en"/>
              <a:t>Object Oriented Design </a:t>
            </a:r>
          </a:p>
          <a:p>
            <a:pPr indent="-228600" lvl="0" marL="457200" rtl="0">
              <a:spcBef>
                <a:spcPts val="0"/>
              </a:spcBef>
            </a:pPr>
            <a:r>
              <a:rPr lang="en"/>
              <a:t>Good to Know:</a:t>
            </a:r>
          </a:p>
          <a:p>
            <a:pPr indent="-228600" lvl="1" marL="914400" rtl="0">
              <a:spcBef>
                <a:spcPts val="0"/>
              </a:spcBef>
            </a:pPr>
            <a:r>
              <a:rPr lang="en"/>
              <a:t>Basics of Game Development</a:t>
            </a:r>
          </a:p>
          <a:p>
            <a:pPr indent="-228600" lvl="1" marL="914400" rtl="0">
              <a:spcBef>
                <a:spcPts val="0"/>
              </a:spcBef>
            </a:pPr>
            <a:r>
              <a:rPr lang="en"/>
              <a:t>HTML5 Features.</a:t>
            </a:r>
          </a:p>
          <a:p>
            <a:pPr indent="-228600" lvl="1" marL="914400" rtl="0">
              <a:spcBef>
                <a:spcPts val="0"/>
              </a:spcBef>
            </a:pPr>
            <a:r>
              <a:rPr lang="en"/>
              <a:t>A server side language/platform for data processing. </a:t>
            </a:r>
            <a:r>
              <a:rPr b="1" lang="en" sz="900"/>
              <a:t>( PHP, ASP.NET, Node.js )</a:t>
            </a:r>
          </a:p>
        </p:txBody>
      </p:sp>
      <p:pic>
        <p:nvPicPr>
          <p:cNvPr id="93" name="Shape 93"/>
          <p:cNvPicPr preferRelativeResize="0"/>
          <p:nvPr/>
        </p:nvPicPr>
        <p:blipFill>
          <a:blip r:embed="rId3">
            <a:alphaModFix/>
          </a:blip>
          <a:stretch>
            <a:fillRect/>
          </a:stretch>
        </p:blipFill>
        <p:spPr>
          <a:xfrm>
            <a:off x="7152100" y="1398750"/>
            <a:ext cx="2009575" cy="2009575"/>
          </a:xfrm>
          <a:prstGeom prst="rect">
            <a:avLst/>
          </a:prstGeom>
          <a:noFill/>
          <a:ln>
            <a:noFill/>
          </a:ln>
        </p:spPr>
      </p:pic>
      <p:pic>
        <p:nvPicPr>
          <p:cNvPr id="94" name="Shape 94"/>
          <p:cNvPicPr preferRelativeResize="0"/>
          <p:nvPr/>
        </p:nvPicPr>
        <p:blipFill>
          <a:blip r:embed="rId4">
            <a:alphaModFix/>
          </a:blip>
          <a:stretch>
            <a:fillRect/>
          </a:stretch>
        </p:blipFill>
        <p:spPr>
          <a:xfrm>
            <a:off x="-2" y="3630147"/>
            <a:ext cx="2614000" cy="1580075"/>
          </a:xfrm>
          <a:prstGeom prst="rect">
            <a:avLst/>
          </a:prstGeom>
          <a:noFill/>
          <a:ln>
            <a:noFill/>
          </a:ln>
        </p:spPr>
      </p:pic>
      <p:pic>
        <p:nvPicPr>
          <p:cNvPr id="95" name="Shape 95"/>
          <p:cNvPicPr preferRelativeResize="0"/>
          <p:nvPr/>
        </p:nvPicPr>
        <p:blipFill rotWithShape="1">
          <a:blip r:embed="rId5">
            <a:alphaModFix/>
          </a:blip>
          <a:srcRect b="17871" l="0" r="0" t="0"/>
          <a:stretch/>
        </p:blipFill>
        <p:spPr>
          <a:xfrm>
            <a:off x="5821275" y="3686474"/>
            <a:ext cx="870900" cy="1457024"/>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1" name="Shape 101"/>
          <p:cNvSpPr txBox="1"/>
          <p:nvPr>
            <p:ph type="title"/>
          </p:nvPr>
        </p:nvSpPr>
        <p:spPr>
          <a:xfrm>
            <a:off x="311700" y="292850"/>
            <a:ext cx="8520600" cy="801000"/>
          </a:xfrm>
          <a:prstGeom prst="rect">
            <a:avLst/>
          </a:prstGeom>
        </p:spPr>
        <p:txBody>
          <a:bodyPr anchorCtr="0" anchor="t" bIns="91425" lIns="91425" rIns="91425" tIns="91425">
            <a:noAutofit/>
          </a:bodyPr>
          <a:lstStyle/>
          <a:p>
            <a:pPr lvl="0">
              <a:spcBef>
                <a:spcPts val="0"/>
              </a:spcBef>
              <a:buNone/>
            </a:pPr>
            <a:r>
              <a:rPr lang="en"/>
              <a:t>What we’re covering ----------------------- overview</a:t>
            </a:r>
          </a:p>
        </p:txBody>
      </p:sp>
      <p:sp>
        <p:nvSpPr>
          <p:cNvPr id="102" name="Shape 102"/>
          <p:cNvSpPr txBox="1"/>
          <p:nvPr>
            <p:ph idx="1" type="body"/>
          </p:nvPr>
        </p:nvSpPr>
        <p:spPr>
          <a:xfrm>
            <a:off x="311700" y="1228675"/>
            <a:ext cx="4653000" cy="3340200"/>
          </a:xfrm>
          <a:prstGeom prst="rect">
            <a:avLst/>
          </a:prstGeom>
          <a:ln>
            <a:noFill/>
          </a:ln>
        </p:spPr>
        <p:txBody>
          <a:bodyPr anchorCtr="0" anchor="t" bIns="91425" lIns="91425" rIns="91425" tIns="91425">
            <a:noAutofit/>
          </a:bodyPr>
          <a:lstStyle/>
          <a:p>
            <a:pPr indent="-317500" lvl="0" marL="457200" rtl="0">
              <a:spcBef>
                <a:spcPts val="0"/>
              </a:spcBef>
              <a:buSzPct val="100000"/>
            </a:pPr>
            <a:r>
              <a:rPr lang="en" sz="1400"/>
              <a:t>Prologue </a:t>
            </a:r>
            <a:r>
              <a:rPr lang="en" sz="1050">
                <a:solidFill>
                  <a:srgbClr val="00FF00"/>
                </a:solidFill>
                <a:latin typeface="Arial"/>
                <a:ea typeface="Arial"/>
                <a:cs typeface="Arial"/>
                <a:sym typeface="Arial"/>
              </a:rPr>
              <a:t>✓</a:t>
            </a:r>
          </a:p>
          <a:p>
            <a:pPr indent="-317500" lvl="0" marL="457200" rtl="0">
              <a:spcBef>
                <a:spcPts val="0"/>
              </a:spcBef>
              <a:buSzPct val="100000"/>
            </a:pPr>
            <a:r>
              <a:rPr lang="en" sz="1400"/>
              <a:t>Prerequisites </a:t>
            </a:r>
            <a:r>
              <a:rPr lang="en" sz="1050">
                <a:solidFill>
                  <a:srgbClr val="00FF00"/>
                </a:solidFill>
                <a:latin typeface="Arial"/>
                <a:ea typeface="Arial"/>
                <a:cs typeface="Arial"/>
                <a:sym typeface="Arial"/>
              </a:rPr>
              <a:t>✓</a:t>
            </a:r>
          </a:p>
          <a:p>
            <a:pPr indent="-317500" lvl="0" marL="457200" rtl="0">
              <a:spcBef>
                <a:spcPts val="0"/>
              </a:spcBef>
              <a:buSzPct val="100000"/>
            </a:pPr>
            <a:r>
              <a:rPr lang="en" sz="1400"/>
              <a:t>TypeScript and JavaScript</a:t>
            </a:r>
          </a:p>
          <a:p>
            <a:pPr indent="-317500" lvl="0" marL="457200" rtl="0">
              <a:spcBef>
                <a:spcPts val="0"/>
              </a:spcBef>
              <a:buSzPct val="100000"/>
            </a:pPr>
            <a:r>
              <a:rPr lang="en" sz="1400"/>
              <a:t>About Phaser</a:t>
            </a:r>
          </a:p>
          <a:p>
            <a:pPr indent="-228600" lvl="1" marL="914400" rtl="0">
              <a:spcBef>
                <a:spcPts val="0"/>
              </a:spcBef>
            </a:pPr>
            <a:r>
              <a:rPr lang="en"/>
              <a:t>Examples</a:t>
            </a:r>
          </a:p>
          <a:p>
            <a:pPr indent="-317500" lvl="1" marL="914400" rtl="0">
              <a:spcBef>
                <a:spcPts val="0"/>
              </a:spcBef>
              <a:buSzPct val="100000"/>
            </a:pPr>
            <a:r>
              <a:rPr lang="en"/>
              <a:t>Features</a:t>
            </a:r>
          </a:p>
          <a:p>
            <a:pPr indent="-317500" lvl="1" marL="914400" rtl="0">
              <a:spcBef>
                <a:spcPts val="0"/>
              </a:spcBef>
              <a:buSzPct val="100000"/>
            </a:pPr>
            <a:r>
              <a:rPr lang="en"/>
              <a:t>Pixi.js</a:t>
            </a:r>
          </a:p>
          <a:p>
            <a:pPr indent="-228600" lvl="1" marL="914400" rtl="0">
              <a:spcBef>
                <a:spcPts val="0"/>
              </a:spcBef>
            </a:pPr>
            <a:r>
              <a:rPr lang="en"/>
              <a:t>Physics</a:t>
            </a:r>
          </a:p>
          <a:p>
            <a:pPr indent="-317500" lvl="0" marL="457200" rtl="0">
              <a:spcBef>
                <a:spcPts val="0"/>
              </a:spcBef>
              <a:buSzPct val="100000"/>
            </a:pPr>
            <a:r>
              <a:rPr lang="en" sz="1400"/>
              <a:t>Phaser Phases</a:t>
            </a:r>
          </a:p>
          <a:p>
            <a:pPr indent="-228600" lvl="1" marL="914400" rtl="0">
              <a:spcBef>
                <a:spcPts val="0"/>
              </a:spcBef>
            </a:pPr>
            <a:r>
              <a:rPr lang="en"/>
              <a:t>preload,create,update, &amp; render</a:t>
            </a:r>
          </a:p>
          <a:p>
            <a:pPr indent="-317500" lvl="0" marL="457200" rtl="0">
              <a:spcBef>
                <a:spcPts val="0"/>
              </a:spcBef>
              <a:buSzPct val="100000"/>
            </a:pPr>
            <a:r>
              <a:rPr lang="en" sz="1400"/>
              <a:t>Simple Example: Castlevania Loader</a:t>
            </a:r>
          </a:p>
          <a:p>
            <a:pPr indent="-317500" lvl="0" marL="457200" rtl="0">
              <a:spcBef>
                <a:spcPts val="0"/>
              </a:spcBef>
              <a:buSzPct val="100000"/>
            </a:pPr>
            <a:r>
              <a:rPr lang="en" sz="1400"/>
              <a:t>Advanced Example: TankGame</a:t>
            </a:r>
          </a:p>
          <a:p>
            <a:pPr indent="-317500" lvl="0" marL="457200" rtl="0">
              <a:spcBef>
                <a:spcPts val="0"/>
              </a:spcBef>
              <a:buSzPct val="100000"/>
            </a:pPr>
            <a:r>
              <a:rPr lang="en" sz="1400"/>
              <a:t>OpenGl </a:t>
            </a:r>
          </a:p>
        </p:txBody>
      </p:sp>
      <p:sp>
        <p:nvSpPr>
          <p:cNvPr id="103" name="Shape 103"/>
          <p:cNvSpPr txBox="1"/>
          <p:nvPr>
            <p:ph idx="1" type="body"/>
          </p:nvPr>
        </p:nvSpPr>
        <p:spPr>
          <a:xfrm>
            <a:off x="5231900" y="1556450"/>
            <a:ext cx="3722400" cy="2851500"/>
          </a:xfrm>
          <a:prstGeom prst="rect">
            <a:avLst/>
          </a:prstGeom>
          <a:ln>
            <a:noFill/>
          </a:ln>
        </p:spPr>
        <p:txBody>
          <a:bodyPr anchorCtr="0" anchor="t" bIns="91425" lIns="91425" rIns="91425" tIns="91425">
            <a:noAutofit/>
          </a:bodyPr>
          <a:lstStyle/>
          <a:p>
            <a:pPr indent="-317500" lvl="0" marL="457200" rtl="0">
              <a:spcBef>
                <a:spcPts val="0"/>
              </a:spcBef>
              <a:buSzPct val="100000"/>
            </a:pPr>
            <a:r>
              <a:rPr lang="en" sz="1400"/>
              <a:t>Deployment </a:t>
            </a:r>
          </a:p>
          <a:p>
            <a:pPr indent="-317500" lvl="1" marL="914400" rtl="0">
              <a:spcBef>
                <a:spcPts val="0"/>
              </a:spcBef>
              <a:buSzPct val="100000"/>
            </a:pPr>
            <a:r>
              <a:rPr lang="en"/>
              <a:t>Intel XDK</a:t>
            </a:r>
          </a:p>
          <a:p>
            <a:pPr indent="-228600" lvl="1" marL="914400" rtl="0">
              <a:spcBef>
                <a:spcPts val="0"/>
              </a:spcBef>
            </a:pPr>
            <a:r>
              <a:rPr lang="en"/>
              <a:t>Cordova</a:t>
            </a:r>
          </a:p>
          <a:p>
            <a:pPr indent="-317500" lvl="1" marL="914400" rtl="0">
              <a:spcBef>
                <a:spcPts val="0"/>
              </a:spcBef>
              <a:buSzPct val="100000"/>
            </a:pPr>
            <a:r>
              <a:rPr lang="en"/>
              <a:t>AWS</a:t>
            </a:r>
          </a:p>
          <a:p>
            <a:pPr indent="-317500" lvl="0" marL="457200" rtl="0">
              <a:spcBef>
                <a:spcPts val="0"/>
              </a:spcBef>
              <a:buSzPct val="100000"/>
            </a:pPr>
            <a:r>
              <a:rPr lang="en" sz="1400"/>
              <a:t>Resources</a:t>
            </a:r>
          </a:p>
          <a:p>
            <a:pPr indent="-228600" lvl="1" marL="914400" rtl="0">
              <a:spcBef>
                <a:spcPts val="0"/>
              </a:spcBef>
            </a:pPr>
            <a:r>
              <a:rPr lang="en"/>
              <a:t>TypeScript</a:t>
            </a:r>
          </a:p>
          <a:p>
            <a:pPr indent="-228600" lvl="1" marL="914400" rtl="0">
              <a:spcBef>
                <a:spcPts val="0"/>
              </a:spcBef>
            </a:pPr>
            <a:r>
              <a:rPr lang="en"/>
              <a:t>3D Game Development </a:t>
            </a:r>
          </a:p>
          <a:p>
            <a:pPr indent="-228600" lvl="1" marL="914400" rtl="0">
              <a:spcBef>
                <a:spcPts val="0"/>
              </a:spcBef>
            </a:pPr>
            <a:r>
              <a:rPr lang="en"/>
              <a:t>Phaser Examples</a:t>
            </a:r>
          </a:p>
          <a:p>
            <a:pPr indent="-228600" lvl="1" marL="914400" rtl="0">
              <a:spcBef>
                <a:spcPts val="0"/>
              </a:spcBef>
            </a:pPr>
            <a:r>
              <a:rPr lang="en"/>
              <a:t>Misc</a:t>
            </a:r>
          </a:p>
          <a:p>
            <a:pPr indent="-317500" lvl="0" marL="457200" rtl="0">
              <a:spcBef>
                <a:spcPts val="0"/>
              </a:spcBef>
              <a:buSzPct val="100000"/>
            </a:pPr>
            <a:r>
              <a:rPr lang="en" sz="1400"/>
              <a:t>Questions &amp; Comments</a:t>
            </a:r>
          </a:p>
          <a:p>
            <a:pPr lvl="0" rtl="0">
              <a:spcBef>
                <a:spcPts val="0"/>
              </a:spcBef>
              <a:buNone/>
            </a:pPr>
            <a:r>
              <a:t/>
            </a:r>
            <a:endParaRPr/>
          </a:p>
        </p:txBody>
      </p:sp>
      <p:cxnSp>
        <p:nvCxnSpPr>
          <p:cNvPr id="104" name="Shape 104"/>
          <p:cNvCxnSpPr/>
          <p:nvPr/>
        </p:nvCxnSpPr>
        <p:spPr>
          <a:xfrm>
            <a:off x="5067300" y="1225500"/>
            <a:ext cx="15000" cy="3702600"/>
          </a:xfrm>
          <a:prstGeom prst="straightConnector1">
            <a:avLst/>
          </a:prstGeom>
          <a:noFill/>
          <a:ln cap="flat" cmpd="sng" w="38100">
            <a:solidFill>
              <a:schemeClr val="dk2"/>
            </a:solidFill>
            <a:prstDash val="solid"/>
            <a:round/>
            <a:headEnd len="lg" w="lg" type="diamond"/>
            <a:tailEnd len="lg" w="lg" type="diamond"/>
          </a:ln>
        </p:spPr>
      </p:cxnSp>
      <p:sp>
        <p:nvSpPr>
          <p:cNvPr id="105" name="Shape 105"/>
          <p:cNvSpPr/>
          <p:nvPr/>
        </p:nvSpPr>
        <p:spPr>
          <a:xfrm>
            <a:off x="6860975" y="1118150"/>
            <a:ext cx="724500" cy="545700"/>
          </a:xfrm>
          <a:prstGeom prst="downArrow">
            <a:avLst>
              <a:gd fmla="val 50000" name="adj1"/>
              <a:gd fmla="val 50000" name="adj2"/>
            </a:avLst>
          </a:prstGeom>
          <a:solidFill>
            <a:srgbClr val="FFD9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06" name="Shape 106"/>
          <p:cNvCxnSpPr/>
          <p:nvPr/>
        </p:nvCxnSpPr>
        <p:spPr>
          <a:xfrm>
            <a:off x="603975" y="1145000"/>
            <a:ext cx="4096800" cy="0"/>
          </a:xfrm>
          <a:prstGeom prst="straightConnector1">
            <a:avLst/>
          </a:prstGeom>
          <a:noFill/>
          <a:ln cap="flat" cmpd="sng" w="38100">
            <a:solidFill>
              <a:schemeClr val="dk2"/>
            </a:solidFill>
            <a:prstDash val="solid"/>
            <a:round/>
            <a:headEnd len="lg" w="lg" type="none"/>
            <a:tailEnd len="lg" w="lg" type="none"/>
          </a:ln>
        </p:spPr>
      </p:cxnSp>
      <p:cxnSp>
        <p:nvCxnSpPr>
          <p:cNvPr id="107" name="Shape 107"/>
          <p:cNvCxnSpPr/>
          <p:nvPr/>
        </p:nvCxnSpPr>
        <p:spPr>
          <a:xfrm>
            <a:off x="5748800" y="4651850"/>
            <a:ext cx="2929200" cy="8700"/>
          </a:xfrm>
          <a:prstGeom prst="straightConnector1">
            <a:avLst/>
          </a:prstGeom>
          <a:noFill/>
          <a:ln cap="flat" cmpd="sng" w="38100">
            <a:solidFill>
              <a:schemeClr val="dk2"/>
            </a:solidFill>
            <a:prstDash val="solid"/>
            <a:round/>
            <a:headEnd len="lg" w="lg" type="none"/>
            <a:tailEnd len="lg" w="lg" type="none"/>
          </a:ln>
        </p:spPr>
      </p:cxn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3" name="Shape 113"/>
          <p:cNvSpPr/>
          <p:nvPr/>
        </p:nvSpPr>
        <p:spPr>
          <a:xfrm>
            <a:off x="7129450" y="3498250"/>
            <a:ext cx="2014500" cy="1645200"/>
          </a:xfrm>
          <a:prstGeom prst="rect">
            <a:avLst/>
          </a:prstGeom>
          <a:solidFill>
            <a:srgbClr val="D9D9D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4" name="Shape 114"/>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JavaScript &amp;</a:t>
            </a:r>
          </a:p>
        </p:txBody>
      </p:sp>
      <p:sp>
        <p:nvSpPr>
          <p:cNvPr id="115" name="Shape 115"/>
          <p:cNvSpPr txBox="1"/>
          <p:nvPr>
            <p:ph idx="1" type="body"/>
          </p:nvPr>
        </p:nvSpPr>
        <p:spPr>
          <a:xfrm>
            <a:off x="311700" y="1000075"/>
            <a:ext cx="8520600" cy="3686400"/>
          </a:xfrm>
          <a:prstGeom prst="rect">
            <a:avLst/>
          </a:prstGeom>
        </p:spPr>
        <p:txBody>
          <a:bodyPr anchorCtr="0" anchor="t" bIns="91425" lIns="91425" rIns="91425" tIns="91425">
            <a:noAutofit/>
          </a:bodyPr>
          <a:lstStyle/>
          <a:p>
            <a:pPr indent="-342900" lvl="0" marL="457200" marR="0" rtl="0" algn="l">
              <a:lnSpc>
                <a:spcPct val="115000"/>
              </a:lnSpc>
              <a:spcBef>
                <a:spcPts val="0"/>
              </a:spcBef>
              <a:spcAft>
                <a:spcPts val="1600"/>
              </a:spcAft>
              <a:buClr>
                <a:schemeClr val="dk2"/>
              </a:buClr>
              <a:buSzPct val="100000"/>
              <a:buFont typeface="Source Code Pro"/>
            </a:pPr>
            <a:r>
              <a:rPr lang="en"/>
              <a:t>Open source strict superset of JavaScript developed and maintained by Microsoft. </a:t>
            </a:r>
          </a:p>
          <a:p>
            <a:pPr indent="-342900" lvl="1" marL="914400" marR="0" rtl="0" algn="l">
              <a:lnSpc>
                <a:spcPct val="115000"/>
              </a:lnSpc>
              <a:spcBef>
                <a:spcPts val="0"/>
              </a:spcBef>
              <a:spcAft>
                <a:spcPts val="1600"/>
              </a:spcAft>
              <a:buClr>
                <a:schemeClr val="dk2"/>
              </a:buClr>
              <a:buSzPct val="128571"/>
              <a:buFont typeface="Source Code Pro"/>
            </a:pPr>
            <a:r>
              <a:rPr lang="en"/>
              <a:t>Adds optional static typing and class-based object-oriented programming to the language.</a:t>
            </a:r>
          </a:p>
          <a:p>
            <a:pPr indent="-342900" lvl="1" marL="914400" marR="0" rtl="0" algn="l">
              <a:lnSpc>
                <a:spcPct val="115000"/>
              </a:lnSpc>
              <a:spcBef>
                <a:spcPts val="0"/>
              </a:spcBef>
              <a:spcAft>
                <a:spcPts val="1600"/>
              </a:spcAft>
              <a:buClr>
                <a:schemeClr val="dk2"/>
              </a:buClr>
              <a:buSzPct val="128571"/>
              <a:buFont typeface="Source Code Pro"/>
            </a:pPr>
            <a:r>
              <a:rPr lang="en"/>
              <a:t>( First version: October 1, 2012, Current: 1.8 / January 2016 )</a:t>
            </a:r>
          </a:p>
          <a:p>
            <a:pPr indent="-228600" lvl="0" marL="457200" marR="0" rtl="0" algn="l">
              <a:lnSpc>
                <a:spcPct val="115000"/>
              </a:lnSpc>
              <a:spcBef>
                <a:spcPts val="0"/>
              </a:spcBef>
              <a:spcAft>
                <a:spcPts val="1600"/>
              </a:spcAft>
            </a:pPr>
            <a:r>
              <a:rPr lang="en"/>
              <a:t>TypeScript supports definition files.</a:t>
            </a:r>
          </a:p>
          <a:p>
            <a:pPr indent="-228600" lvl="1" marL="914400" marR="0" rtl="0" algn="l">
              <a:lnSpc>
                <a:spcPct val="115000"/>
              </a:lnSpc>
              <a:spcBef>
                <a:spcPts val="0"/>
              </a:spcBef>
              <a:spcAft>
                <a:spcPts val="1600"/>
              </a:spcAft>
            </a:pPr>
            <a:r>
              <a:rPr lang="en"/>
              <a:t>This enables other programs to use the values defined in the files as if they were statically typed TypeScript entities</a:t>
            </a:r>
          </a:p>
          <a:p>
            <a:pPr indent="-228600" lvl="1" marL="914400" marR="0" rtl="0" algn="l">
              <a:lnSpc>
                <a:spcPct val="115000"/>
              </a:lnSpc>
              <a:spcBef>
                <a:spcPts val="0"/>
              </a:spcBef>
              <a:spcAft>
                <a:spcPts val="1600"/>
              </a:spcAft>
            </a:pPr>
            <a:r>
              <a:rPr lang="en"/>
              <a:t>There are definition files for Phaser and Pixi.js</a:t>
            </a:r>
          </a:p>
          <a:p>
            <a:pPr indent="-228600" lvl="0" marL="457200" marR="0" rtl="0" algn="l">
              <a:lnSpc>
                <a:spcPct val="115000"/>
              </a:lnSpc>
              <a:spcBef>
                <a:spcPts val="0"/>
              </a:spcBef>
              <a:spcAft>
                <a:spcPts val="1600"/>
              </a:spcAft>
            </a:pPr>
            <a:r>
              <a:rPr lang="en"/>
              <a:t>TypeScript is transcompiled to JavaScript.</a:t>
            </a:r>
          </a:p>
          <a:p>
            <a:pPr indent="-228600" lvl="0" marL="457200" marR="0" rtl="0" algn="l">
              <a:lnSpc>
                <a:spcPct val="115000"/>
              </a:lnSpc>
              <a:spcBef>
                <a:spcPts val="0"/>
              </a:spcBef>
              <a:spcAft>
                <a:spcPts val="1600"/>
              </a:spcAft>
            </a:pPr>
            <a:r>
              <a:rPr lang="en"/>
              <a:t>Nice compile time type checking. </a:t>
            </a:r>
          </a:p>
          <a:p>
            <a:pPr indent="-228600" lvl="0" marL="457200" marR="0" rtl="0" algn="l">
              <a:lnSpc>
                <a:spcPct val="115000"/>
              </a:lnSpc>
              <a:spcBef>
                <a:spcPts val="0"/>
              </a:spcBef>
              <a:spcAft>
                <a:spcPts val="1600"/>
              </a:spcAft>
            </a:pPr>
            <a:r>
              <a:rPr lang="en"/>
              <a:t>Free IDE: </a:t>
            </a:r>
            <a:r>
              <a:rPr lang="en" u="sng">
                <a:solidFill>
                  <a:schemeClr val="hlink"/>
                </a:solidFill>
                <a:hlinkClick r:id="rId3"/>
              </a:rPr>
              <a:t>http://typecsdev.com/</a:t>
            </a:r>
          </a:p>
        </p:txBody>
      </p:sp>
      <p:pic>
        <p:nvPicPr>
          <p:cNvPr id="116" name="Shape 116"/>
          <p:cNvPicPr preferRelativeResize="0"/>
          <p:nvPr/>
        </p:nvPicPr>
        <p:blipFill>
          <a:blip r:embed="rId4">
            <a:alphaModFix/>
          </a:blip>
          <a:stretch>
            <a:fillRect/>
          </a:stretch>
        </p:blipFill>
        <p:spPr>
          <a:xfrm>
            <a:off x="2388075" y="438423"/>
            <a:ext cx="2089550" cy="509850"/>
          </a:xfrm>
          <a:prstGeom prst="rect">
            <a:avLst/>
          </a:prstGeom>
          <a:noFill/>
          <a:ln>
            <a:noFill/>
          </a:ln>
        </p:spPr>
      </p:pic>
      <p:pic>
        <p:nvPicPr>
          <p:cNvPr id="117" name="Shape 117"/>
          <p:cNvPicPr preferRelativeResize="0"/>
          <p:nvPr/>
        </p:nvPicPr>
        <p:blipFill>
          <a:blip r:embed="rId5">
            <a:alphaModFix/>
          </a:blip>
          <a:stretch>
            <a:fillRect/>
          </a:stretch>
        </p:blipFill>
        <p:spPr>
          <a:xfrm>
            <a:off x="7279648" y="3647823"/>
            <a:ext cx="1864349" cy="1495674"/>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3" name="Shape 123"/>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What is PhaserJS?</a:t>
            </a:r>
          </a:p>
        </p:txBody>
      </p:sp>
      <p:sp>
        <p:nvSpPr>
          <p:cNvPr id="124" name="Shape 124"/>
          <p:cNvSpPr txBox="1"/>
          <p:nvPr>
            <p:ph idx="1" type="body"/>
          </p:nvPr>
        </p:nvSpPr>
        <p:spPr>
          <a:xfrm>
            <a:off x="311700" y="1228675"/>
            <a:ext cx="8520600" cy="33402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b="1" lang="en" sz="2400">
                <a:solidFill>
                  <a:srgbClr val="FF0000"/>
                </a:solidFill>
              </a:rPr>
              <a:t>Open source</a:t>
            </a:r>
            <a:r>
              <a:rPr b="1" lang="en" sz="2400"/>
              <a:t> HTML5 game framework useful for developing cross platform 2D games or complex user interfaces for the web. </a:t>
            </a:r>
          </a:p>
          <a:p>
            <a:pPr indent="-228600" lvl="0" marL="457200" marR="0" rtl="0" algn="l">
              <a:lnSpc>
                <a:spcPct val="115000"/>
              </a:lnSpc>
              <a:spcBef>
                <a:spcPts val="0"/>
              </a:spcBef>
              <a:spcAft>
                <a:spcPts val="1600"/>
              </a:spcAft>
            </a:pPr>
            <a:r>
              <a:rPr lang="en"/>
              <a:t>What phaser is not:</a:t>
            </a:r>
          </a:p>
          <a:p>
            <a:pPr indent="-228600" lvl="1" marL="914400" marR="0" rtl="0" algn="l">
              <a:lnSpc>
                <a:spcPct val="115000"/>
              </a:lnSpc>
              <a:spcBef>
                <a:spcPts val="0"/>
              </a:spcBef>
              <a:spcAft>
                <a:spcPts val="1600"/>
              </a:spcAft>
            </a:pPr>
            <a:r>
              <a:rPr lang="en"/>
              <a:t>Not a 3D game engine. </a:t>
            </a:r>
          </a:p>
          <a:p>
            <a:pPr indent="-228600" lvl="2" marL="1371600" marR="0" rtl="0" algn="l">
              <a:lnSpc>
                <a:spcPct val="115000"/>
              </a:lnSpc>
              <a:spcBef>
                <a:spcPts val="0"/>
              </a:spcBef>
              <a:spcAft>
                <a:spcPts val="1600"/>
              </a:spcAft>
            </a:pPr>
            <a:r>
              <a:rPr lang="en"/>
              <a:t>Use BabylonJS</a:t>
            </a:r>
          </a:p>
          <a:p>
            <a:pPr indent="-228600" lvl="1" marL="914400" marR="0" rtl="0" algn="l">
              <a:lnSpc>
                <a:spcPct val="115000"/>
              </a:lnSpc>
              <a:spcBef>
                <a:spcPts val="0"/>
              </a:spcBef>
              <a:spcAft>
                <a:spcPts val="1600"/>
              </a:spcAft>
            </a:pPr>
            <a:r>
              <a:rPr lang="en"/>
              <a:t>Does not support VR. </a:t>
            </a:r>
          </a:p>
          <a:p>
            <a:pPr indent="-228600" lvl="1" marL="914400" marR="0" rtl="0" algn="l">
              <a:lnSpc>
                <a:spcPct val="115000"/>
              </a:lnSpc>
              <a:spcBef>
                <a:spcPts val="0"/>
              </a:spcBef>
              <a:spcAft>
                <a:spcPts val="1600"/>
              </a:spcAft>
            </a:pPr>
            <a:r>
              <a:rPr lang="en"/>
              <a:t>Not a standalone application. </a:t>
            </a:r>
          </a:p>
          <a:p>
            <a:pPr indent="-228600" lvl="0" marL="457200" marR="0" rtl="0" algn="l">
              <a:lnSpc>
                <a:spcPct val="115000"/>
              </a:lnSpc>
              <a:spcBef>
                <a:spcPts val="0"/>
              </a:spcBef>
              <a:spcAft>
                <a:spcPts val="1600"/>
              </a:spcAft>
            </a:pPr>
            <a:r>
              <a:rPr lang="en">
                <a:solidFill>
                  <a:srgbClr val="FF0000"/>
                </a:solidFill>
              </a:rPr>
              <a:t>Open Source Licence: MIT</a:t>
            </a:r>
            <a:r>
              <a:rPr lang="en"/>
              <a:t>. </a:t>
            </a:r>
          </a:p>
        </p:txBody>
      </p:sp>
      <p:pic>
        <p:nvPicPr>
          <p:cNvPr id="125" name="Shape 125"/>
          <p:cNvPicPr preferRelativeResize="0"/>
          <p:nvPr/>
        </p:nvPicPr>
        <p:blipFill>
          <a:blip r:embed="rId3">
            <a:alphaModFix/>
          </a:blip>
          <a:stretch>
            <a:fillRect/>
          </a:stretch>
        </p:blipFill>
        <p:spPr>
          <a:xfrm>
            <a:off x="3052950" y="416250"/>
            <a:ext cx="1080149" cy="927050"/>
          </a:xfrm>
          <a:prstGeom prst="rect">
            <a:avLst/>
          </a:prstGeom>
          <a:noFill/>
          <a:ln>
            <a:noFill/>
          </a:ln>
        </p:spPr>
      </p:pic>
      <p:pic>
        <p:nvPicPr>
          <p:cNvPr id="126" name="Shape 126"/>
          <p:cNvPicPr preferRelativeResize="0"/>
          <p:nvPr/>
        </p:nvPicPr>
        <p:blipFill>
          <a:blip r:embed="rId4">
            <a:alphaModFix/>
          </a:blip>
          <a:stretch>
            <a:fillRect/>
          </a:stretch>
        </p:blipFill>
        <p:spPr>
          <a:xfrm flipH="1">
            <a:off x="5369749" y="2118575"/>
            <a:ext cx="3564150" cy="2693074"/>
          </a:xfrm>
          <a:prstGeom prst="rect">
            <a:avLst/>
          </a:prstGeom>
          <a:noFill/>
          <a:ln>
            <a:noFill/>
          </a:ln>
        </p:spPr>
      </p:pic>
      <p:pic>
        <p:nvPicPr>
          <p:cNvPr id="127" name="Shape 127"/>
          <p:cNvPicPr preferRelativeResize="0"/>
          <p:nvPr/>
        </p:nvPicPr>
        <p:blipFill rotWithShape="1">
          <a:blip r:embed="rId5">
            <a:alphaModFix/>
          </a:blip>
          <a:srcRect b="31480" l="30583" r="36478" t="38042"/>
          <a:stretch/>
        </p:blipFill>
        <p:spPr>
          <a:xfrm>
            <a:off x="7360800" y="0"/>
            <a:ext cx="2006124" cy="1018024"/>
          </a:xfrm>
          <a:prstGeom prst="rect">
            <a:avLst/>
          </a:prstGeom>
          <a:noFill/>
          <a:ln>
            <a:noFill/>
          </a:ln>
        </p:spPr>
      </p:pic>
      <p:pic>
        <p:nvPicPr>
          <p:cNvPr id="128" name="Shape 128"/>
          <p:cNvPicPr preferRelativeResize="0"/>
          <p:nvPr/>
        </p:nvPicPr>
        <p:blipFill rotWithShape="1">
          <a:blip r:embed="rId6">
            <a:alphaModFix/>
          </a:blip>
          <a:srcRect b="0" l="0" r="0" t="39500"/>
          <a:stretch/>
        </p:blipFill>
        <p:spPr>
          <a:xfrm>
            <a:off x="4417375" y="0"/>
            <a:ext cx="2943425" cy="1018025"/>
          </a:xfrm>
          <a:prstGeom prst="rect">
            <a:avLst/>
          </a:prstGeom>
          <a:noFill/>
          <a:ln>
            <a:noFill/>
          </a:ln>
        </p:spPr>
      </p:pic>
      <p:pic>
        <p:nvPicPr>
          <p:cNvPr id="129" name="Shape 129"/>
          <p:cNvPicPr preferRelativeResize="0"/>
          <p:nvPr/>
        </p:nvPicPr>
        <p:blipFill rotWithShape="1">
          <a:blip r:embed="rId7">
            <a:alphaModFix/>
          </a:blip>
          <a:srcRect b="20235" l="61575" r="30666" t="5695"/>
          <a:stretch/>
        </p:blipFill>
        <p:spPr>
          <a:xfrm>
            <a:off x="8832300" y="1018025"/>
            <a:ext cx="534626" cy="4149675"/>
          </a:xfrm>
          <a:prstGeom prst="rect">
            <a:avLst/>
          </a:prstGeom>
          <a:noFill/>
          <a:ln>
            <a:noFill/>
          </a:ln>
        </p:spPr>
      </p:pic>
      <p:pic>
        <p:nvPicPr>
          <p:cNvPr id="130" name="Shape 130"/>
          <p:cNvPicPr preferRelativeResize="0"/>
          <p:nvPr/>
        </p:nvPicPr>
        <p:blipFill rotWithShape="1">
          <a:blip r:embed="rId8">
            <a:alphaModFix/>
          </a:blip>
          <a:srcRect b="0" l="0" r="0" t="82615"/>
          <a:stretch/>
        </p:blipFill>
        <p:spPr>
          <a:xfrm>
            <a:off x="6287100" y="4811649"/>
            <a:ext cx="2545200" cy="331849"/>
          </a:xfrm>
          <a:prstGeom prst="rect">
            <a:avLst/>
          </a:prstGeom>
          <a:noFill/>
          <a:ln>
            <a:noFill/>
          </a:ln>
        </p:spPr>
      </p:pic>
      <p:pic>
        <p:nvPicPr>
          <p:cNvPr id="131" name="Shape 131"/>
          <p:cNvPicPr preferRelativeResize="0"/>
          <p:nvPr/>
        </p:nvPicPr>
        <p:blipFill rotWithShape="1">
          <a:blip r:embed="rId9">
            <a:alphaModFix/>
          </a:blip>
          <a:srcRect b="39538" l="37130" r="0" t="48646"/>
          <a:stretch/>
        </p:blipFill>
        <p:spPr>
          <a:xfrm>
            <a:off x="3932600" y="4811649"/>
            <a:ext cx="2354499" cy="331849"/>
          </a:xfrm>
          <a:prstGeom prst="rect">
            <a:avLst/>
          </a:prstGeom>
          <a:noFill/>
          <a:ln>
            <a:noFill/>
          </a:ln>
        </p:spPr>
      </p:pic>
      <p:pic>
        <p:nvPicPr>
          <p:cNvPr id="132" name="Shape 132"/>
          <p:cNvPicPr preferRelativeResize="0"/>
          <p:nvPr/>
        </p:nvPicPr>
        <p:blipFill rotWithShape="1">
          <a:blip r:embed="rId10">
            <a:alphaModFix/>
          </a:blip>
          <a:srcRect b="31797" l="1874" r="0" t="37441"/>
          <a:stretch/>
        </p:blipFill>
        <p:spPr>
          <a:xfrm>
            <a:off x="0" y="4448950"/>
            <a:ext cx="3932600" cy="694549"/>
          </a:xfrm>
          <a:prstGeom prst="rect">
            <a:avLst/>
          </a:prstGeom>
          <a:noFill/>
          <a:ln>
            <a:noFill/>
          </a:ln>
        </p:spPr>
      </p:pic>
      <p:pic>
        <p:nvPicPr>
          <p:cNvPr id="133" name="Shape 133"/>
          <p:cNvPicPr preferRelativeResize="0"/>
          <p:nvPr/>
        </p:nvPicPr>
        <p:blipFill rotWithShape="1">
          <a:blip r:embed="rId11">
            <a:alphaModFix/>
          </a:blip>
          <a:srcRect b="0" l="16936" r="79654" t="0"/>
          <a:stretch/>
        </p:blipFill>
        <p:spPr>
          <a:xfrm>
            <a:off x="0" y="0"/>
            <a:ext cx="311700" cy="5143500"/>
          </a:xfrm>
          <a:prstGeom prst="rect">
            <a:avLst/>
          </a:prstGeom>
          <a:noFill/>
          <a:ln>
            <a:noFill/>
          </a:ln>
        </p:spPr>
      </p:pic>
      <p:pic>
        <p:nvPicPr>
          <p:cNvPr id="134" name="Shape 134"/>
          <p:cNvPicPr preferRelativeResize="0"/>
          <p:nvPr/>
        </p:nvPicPr>
        <p:blipFill rotWithShape="1">
          <a:blip r:embed="rId12">
            <a:alphaModFix/>
          </a:blip>
          <a:srcRect b="36254" l="13064" r="33258" t="57293"/>
          <a:stretch/>
        </p:blipFill>
        <p:spPr>
          <a:xfrm>
            <a:off x="0" y="6050"/>
            <a:ext cx="4417376" cy="33185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0" name="Shape 140"/>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Phaser Features.................................................................1</a:t>
            </a:r>
          </a:p>
        </p:txBody>
      </p:sp>
      <p:sp>
        <p:nvSpPr>
          <p:cNvPr id="141" name="Shape 141"/>
          <p:cNvSpPr txBox="1"/>
          <p:nvPr>
            <p:ph idx="1" type="body"/>
          </p:nvPr>
        </p:nvSpPr>
        <p:spPr>
          <a:xfrm>
            <a:off x="311700" y="1228675"/>
            <a:ext cx="8520600" cy="3340200"/>
          </a:xfrm>
          <a:prstGeom prst="rect">
            <a:avLst/>
          </a:prstGeom>
        </p:spPr>
        <p:txBody>
          <a:bodyPr anchorCtr="0" anchor="t" bIns="91425" lIns="91425" rIns="91425" tIns="91425">
            <a:noAutofit/>
          </a:bodyPr>
          <a:lstStyle/>
          <a:p>
            <a:pPr indent="-342900" lvl="0" marL="457200" marR="0" rtl="0" algn="l">
              <a:lnSpc>
                <a:spcPct val="115000"/>
              </a:lnSpc>
              <a:spcBef>
                <a:spcPts val="0"/>
              </a:spcBef>
              <a:spcAft>
                <a:spcPts val="1600"/>
              </a:spcAft>
              <a:buClr>
                <a:schemeClr val="dk2"/>
              </a:buClr>
              <a:buSzPct val="100000"/>
              <a:buFont typeface="Source Code Pro"/>
            </a:pPr>
            <a:r>
              <a:rPr lang="en"/>
              <a:t>Cross Platform WebGL and Canvas Rendering ( Pixi.js  )</a:t>
            </a:r>
          </a:p>
          <a:p>
            <a:pPr indent="-228600" lvl="0" marL="457200" marR="0" rtl="0" algn="l">
              <a:lnSpc>
                <a:spcPct val="115000"/>
              </a:lnSpc>
              <a:spcBef>
                <a:spcPts val="0"/>
              </a:spcBef>
              <a:spcAft>
                <a:spcPts val="1600"/>
              </a:spcAft>
            </a:pPr>
            <a:r>
              <a:rPr lang="en"/>
              <a:t>Simple Asset Preloading</a:t>
            </a:r>
          </a:p>
          <a:p>
            <a:pPr indent="-228600" lvl="0" marL="457200" marR="0" rtl="0" algn="l">
              <a:lnSpc>
                <a:spcPct val="115000"/>
              </a:lnSpc>
              <a:spcBef>
                <a:spcPts val="0"/>
              </a:spcBef>
              <a:spcAft>
                <a:spcPts val="1600"/>
              </a:spcAft>
            </a:pPr>
            <a:r>
              <a:rPr lang="en"/>
              <a:t>Built in Physics Support </a:t>
            </a:r>
          </a:p>
          <a:p>
            <a:pPr indent="-228600" lvl="0" marL="457200" marR="0" rtl="0" algn="l">
              <a:lnSpc>
                <a:spcPct val="115000"/>
              </a:lnSpc>
              <a:spcBef>
                <a:spcPts val="0"/>
              </a:spcBef>
              <a:spcAft>
                <a:spcPts val="1600"/>
              </a:spcAft>
            </a:pPr>
            <a:r>
              <a:rPr lang="en"/>
              <a:t>Sprites: tweens, movement, translation, collision, textures, responsive input, pixel perfect click detection. </a:t>
            </a:r>
          </a:p>
          <a:p>
            <a:pPr indent="-228600" lvl="0" marL="457200" marR="0" rtl="0" algn="l">
              <a:lnSpc>
                <a:spcPct val="115000"/>
              </a:lnSpc>
              <a:spcBef>
                <a:spcPts val="0"/>
              </a:spcBef>
              <a:spcAft>
                <a:spcPts val="1600"/>
              </a:spcAft>
            </a:pPr>
            <a:r>
              <a:rPr lang="en"/>
              <a:t>Groups: grouping of sprites for pooling, recycling, and collision with custom callbacks. </a:t>
            </a:r>
          </a:p>
          <a:p>
            <a:pPr indent="-228600" lvl="0" marL="457200" marR="0" rtl="0" algn="l">
              <a:lnSpc>
                <a:spcPct val="115000"/>
              </a:lnSpc>
              <a:spcBef>
                <a:spcPts val="0"/>
              </a:spcBef>
              <a:spcAft>
                <a:spcPts val="1600"/>
              </a:spcAft>
            </a:pPr>
            <a:r>
              <a:rPr lang="en"/>
              <a:t>Animation: sprite sheets, texture packing, JSON data. </a:t>
            </a:r>
          </a:p>
          <a:p>
            <a:pPr indent="-228600" lvl="0" marL="457200" marR="0" rtl="0" algn="l">
              <a:lnSpc>
                <a:spcPct val="115000"/>
              </a:lnSpc>
              <a:spcBef>
                <a:spcPts val="0"/>
              </a:spcBef>
              <a:spcAft>
                <a:spcPts val="1600"/>
              </a:spcAft>
            </a:pPr>
            <a:r>
              <a:rPr lang="en"/>
              <a:t>Particles: easily create particle effects like explosions, constant streams like rain or fire.</a:t>
            </a:r>
          </a:p>
        </p:txBody>
      </p:sp>
      <p:pic>
        <p:nvPicPr>
          <p:cNvPr id="142" name="Shape 142"/>
          <p:cNvPicPr preferRelativeResize="0"/>
          <p:nvPr/>
        </p:nvPicPr>
        <p:blipFill>
          <a:blip r:embed="rId3">
            <a:alphaModFix/>
          </a:blip>
          <a:stretch>
            <a:fillRect/>
          </a:stretch>
        </p:blipFill>
        <p:spPr>
          <a:xfrm>
            <a:off x="8065524" y="1609664"/>
            <a:ext cx="1002275" cy="2041678"/>
          </a:xfrm>
          <a:prstGeom prst="rect">
            <a:avLst/>
          </a:prstGeom>
          <a:noFill/>
          <a:ln>
            <a:noFill/>
          </a:ln>
        </p:spPr>
      </p:pic>
      <p:sp>
        <p:nvSpPr>
          <p:cNvPr id="143" name="Shape 143"/>
          <p:cNvSpPr/>
          <p:nvPr/>
        </p:nvSpPr>
        <p:spPr>
          <a:xfrm>
            <a:off x="8219975" y="3580600"/>
            <a:ext cx="924000" cy="173400"/>
          </a:xfrm>
          <a:prstGeom prst="rect">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p:nvPr/>
        </p:nvSpPr>
        <p:spPr>
          <a:xfrm>
            <a:off x="0" y="0"/>
            <a:ext cx="9144000" cy="5143500"/>
          </a:xfrm>
          <a:prstGeom prst="rect">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9" name="Shape 149"/>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Phaser Features.................................................................2</a:t>
            </a:r>
          </a:p>
        </p:txBody>
      </p:sp>
      <p:sp>
        <p:nvSpPr>
          <p:cNvPr id="150" name="Shape 150"/>
          <p:cNvSpPr txBox="1"/>
          <p:nvPr>
            <p:ph idx="1" type="body"/>
          </p:nvPr>
        </p:nvSpPr>
        <p:spPr>
          <a:xfrm>
            <a:off x="311700" y="1019325"/>
            <a:ext cx="8520600" cy="3340200"/>
          </a:xfrm>
          <a:prstGeom prst="rect">
            <a:avLst/>
          </a:prstGeom>
        </p:spPr>
        <p:txBody>
          <a:bodyPr anchorCtr="0" anchor="t" bIns="91425" lIns="91425" rIns="91425" tIns="91425">
            <a:noAutofit/>
          </a:bodyPr>
          <a:lstStyle/>
          <a:p>
            <a:pPr indent="-228600" lvl="0" marL="457200" marR="0" rtl="0" algn="l">
              <a:lnSpc>
                <a:spcPct val="115000"/>
              </a:lnSpc>
              <a:spcBef>
                <a:spcPts val="0"/>
              </a:spcBef>
              <a:spcAft>
                <a:spcPts val="1600"/>
              </a:spcAft>
            </a:pPr>
            <a:r>
              <a:rPr lang="en"/>
              <a:t>Camera: pan around and follow sprites in the built in game world easily. </a:t>
            </a:r>
          </a:p>
          <a:p>
            <a:pPr indent="-228600" lvl="0" marL="457200" marR="0" rtl="0" algn="l">
              <a:lnSpc>
                <a:spcPct val="115000"/>
              </a:lnSpc>
              <a:spcBef>
                <a:spcPts val="0"/>
              </a:spcBef>
              <a:spcAft>
                <a:spcPts val="1600"/>
              </a:spcAft>
            </a:pPr>
            <a:r>
              <a:rPr lang="en"/>
              <a:t>Input: Multi-touch, mouse, keyboard support. Robust input management system. </a:t>
            </a:r>
          </a:p>
          <a:p>
            <a:pPr indent="-228600" lvl="0" marL="457200" marR="0" rtl="0" algn="l">
              <a:lnSpc>
                <a:spcPct val="115000"/>
              </a:lnSpc>
              <a:spcBef>
                <a:spcPts val="0"/>
              </a:spcBef>
              <a:spcAft>
                <a:spcPts val="1600"/>
              </a:spcAft>
            </a:pPr>
            <a:r>
              <a:rPr lang="en"/>
              <a:t>Sound: Web Audio and legacy HTML Audio support. Simplifies dealing with mobile audio. </a:t>
            </a:r>
          </a:p>
          <a:p>
            <a:pPr indent="-228600" lvl="0" marL="457200" marR="0" rtl="0" algn="l">
              <a:lnSpc>
                <a:spcPct val="115000"/>
              </a:lnSpc>
              <a:spcBef>
                <a:spcPts val="0"/>
              </a:spcBef>
              <a:spcAft>
                <a:spcPts val="1600"/>
              </a:spcAft>
            </a:pPr>
            <a:r>
              <a:rPr lang="en"/>
              <a:t>Tile Maps: CSV and Tiled-map data formats. Powerful tile manipulation: swap tiles, replace, delete, and update maps in realtime. </a:t>
            </a:r>
          </a:p>
          <a:p>
            <a:pPr indent="-228600" lvl="0" marL="457200" marR="0" rtl="0" algn="l">
              <a:lnSpc>
                <a:spcPct val="115000"/>
              </a:lnSpc>
              <a:spcBef>
                <a:spcPts val="0"/>
              </a:spcBef>
              <a:spcAft>
                <a:spcPts val="1600"/>
              </a:spcAft>
            </a:pPr>
            <a:r>
              <a:rPr lang="en"/>
              <a:t>Device Scaling: allows you to scale your game to fit any size screen. Control aspect ratios, minimum and maximum scales and full-screen support.</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beach-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